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62" r:id="rId2"/>
    <p:sldId id="361" r:id="rId3"/>
    <p:sldId id="270" r:id="rId4"/>
    <p:sldId id="262" r:id="rId5"/>
    <p:sldId id="363" r:id="rId6"/>
    <p:sldId id="277" r:id="rId7"/>
    <p:sldId id="365" r:id="rId8"/>
    <p:sldId id="264" r:id="rId9"/>
    <p:sldId id="364" r:id="rId10"/>
    <p:sldId id="333" r:id="rId11"/>
  </p:sldIdLst>
  <p:sldSz cx="12192000" cy="6858000"/>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2838" autoAdjust="0"/>
  </p:normalViewPr>
  <p:slideViewPr>
    <p:cSldViewPr snapToObjects="1">
      <p:cViewPr varScale="1">
        <p:scale>
          <a:sx n="59" d="100"/>
          <a:sy n="59" d="100"/>
        </p:scale>
        <p:origin x="828" y="7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1D5D13-7988-4381-B33E-6D69A42B8273}" type="datetimeFigureOut">
              <a:rPr lang="it-IT" smtClean="0"/>
              <a:t>17/05/2026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4B6E4A-69F8-449A-9B95-32F53919C6D1}" type="slidenum">
              <a:rPr lang="it-IT" smtClean="0"/>
              <a:t>‹N›</a:t>
            </a:fld>
            <a:endParaRPr lang="it-IT"/>
          </a:p>
        </p:txBody>
      </p:sp>
    </p:spTree>
    <p:extLst>
      <p:ext uri="{BB962C8B-B14F-4D97-AF65-F5344CB8AC3E}">
        <p14:creationId xmlns:p14="http://schemas.microsoft.com/office/powerpoint/2010/main" val="1986710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21761B57-CEAE-4485-B067-EA8100D3BB80}" type="slidenum">
              <a:rPr lang="en-GB" smtClean="0"/>
              <a:t>3</a:t>
            </a:fld>
            <a:endParaRPr lang="en-GB"/>
          </a:p>
        </p:txBody>
      </p:sp>
    </p:spTree>
    <p:extLst>
      <p:ext uri="{BB962C8B-B14F-4D97-AF65-F5344CB8AC3E}">
        <p14:creationId xmlns:p14="http://schemas.microsoft.com/office/powerpoint/2010/main" val="475071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61B57-CEAE-4485-B067-EA8100D3BB80}" type="slidenum">
              <a:rPr lang="en-GB" smtClean="0"/>
              <a:t>4</a:t>
            </a:fld>
            <a:endParaRPr lang="en-GB"/>
          </a:p>
        </p:txBody>
      </p:sp>
    </p:spTree>
    <p:extLst>
      <p:ext uri="{BB962C8B-B14F-4D97-AF65-F5344CB8AC3E}">
        <p14:creationId xmlns:p14="http://schemas.microsoft.com/office/powerpoint/2010/main" val="3901474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60D7E-2251-BEA2-F8F0-8F61DD23C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D877A-4C1F-5EEF-A3F6-7E7C526584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378DC6B-5A4F-74B7-ADDF-CFC8E91DE21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F1EC3B2-7B68-BA02-B0E7-D2AA508E1916}"/>
              </a:ext>
            </a:extLst>
          </p:cNvPr>
          <p:cNvSpPr>
            <a:spLocks noGrp="1"/>
          </p:cNvSpPr>
          <p:nvPr>
            <p:ph type="sldNum" sz="quarter" idx="10"/>
          </p:nvPr>
        </p:nvSpPr>
        <p:spPr/>
        <p:txBody>
          <a:bodyPr/>
          <a:lstStyle/>
          <a:p>
            <a:fld id="{21761B57-CEAE-4485-B067-EA8100D3BB80}" type="slidenum">
              <a:rPr lang="en-GB" smtClean="0"/>
              <a:t>5</a:t>
            </a:fld>
            <a:endParaRPr lang="en-GB"/>
          </a:p>
        </p:txBody>
      </p:sp>
    </p:spTree>
    <p:extLst>
      <p:ext uri="{BB962C8B-B14F-4D97-AF65-F5344CB8AC3E}">
        <p14:creationId xmlns:p14="http://schemas.microsoft.com/office/powerpoint/2010/main" val="2226125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81A857-B2A3-40AD-9F06-B0783FB0AAFF}" type="slidenum">
              <a:rPr lang="en-GB" smtClean="0"/>
              <a:t>6</a:t>
            </a:fld>
            <a:endParaRPr lang="en-GB"/>
          </a:p>
        </p:txBody>
      </p:sp>
    </p:spTree>
    <p:extLst>
      <p:ext uri="{BB962C8B-B14F-4D97-AF65-F5344CB8AC3E}">
        <p14:creationId xmlns:p14="http://schemas.microsoft.com/office/powerpoint/2010/main" val="3772235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B280D-1FAD-D7A4-7785-33C6203393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4A168-7B3D-7729-5150-EC7C0A4306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BA1083-EBFC-8CF5-534A-2E6699131912}"/>
              </a:ext>
            </a:extLst>
          </p:cNvPr>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FC14EDD4-270B-7811-A982-B3EE36974F71}"/>
              </a:ext>
            </a:extLst>
          </p:cNvPr>
          <p:cNvSpPr>
            <a:spLocks noGrp="1"/>
          </p:cNvSpPr>
          <p:nvPr>
            <p:ph type="sldNum" sz="quarter" idx="10"/>
          </p:nvPr>
        </p:nvSpPr>
        <p:spPr/>
        <p:txBody>
          <a:bodyPr/>
          <a:lstStyle/>
          <a:p>
            <a:fld id="{0381A857-B2A3-40AD-9F06-B0783FB0AAFF}" type="slidenum">
              <a:rPr lang="en-GB" smtClean="0"/>
              <a:t>7</a:t>
            </a:fld>
            <a:endParaRPr lang="en-GB"/>
          </a:p>
        </p:txBody>
      </p:sp>
    </p:spTree>
    <p:extLst>
      <p:ext uri="{BB962C8B-B14F-4D97-AF65-F5344CB8AC3E}">
        <p14:creationId xmlns:p14="http://schemas.microsoft.com/office/powerpoint/2010/main" val="1430659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61B57-CEAE-4485-B067-EA8100D3BB80}" type="slidenum">
              <a:rPr lang="en-GB" smtClean="0"/>
              <a:t>8</a:t>
            </a:fld>
            <a:endParaRPr lang="en-GB"/>
          </a:p>
        </p:txBody>
      </p:sp>
    </p:spTree>
    <p:extLst>
      <p:ext uri="{BB962C8B-B14F-4D97-AF65-F5344CB8AC3E}">
        <p14:creationId xmlns:p14="http://schemas.microsoft.com/office/powerpoint/2010/main" val="984887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0F4C2-B5B8-0CB6-DD9F-27A32C509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BC256-2963-D7F5-9179-1BE3C0833A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145DEB-B21D-B97E-BD18-835194F8FD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12B23D-20EE-2A66-524E-1978845C474E}"/>
              </a:ext>
            </a:extLst>
          </p:cNvPr>
          <p:cNvSpPr>
            <a:spLocks noGrp="1"/>
          </p:cNvSpPr>
          <p:nvPr>
            <p:ph type="sldNum" sz="quarter" idx="10"/>
          </p:nvPr>
        </p:nvSpPr>
        <p:spPr/>
        <p:txBody>
          <a:bodyPr/>
          <a:lstStyle/>
          <a:p>
            <a:fld id="{21761B57-CEAE-4485-B067-EA8100D3BB80}" type="slidenum">
              <a:rPr lang="en-GB" smtClean="0"/>
              <a:t>9</a:t>
            </a:fld>
            <a:endParaRPr lang="en-GB"/>
          </a:p>
        </p:txBody>
      </p:sp>
    </p:spTree>
    <p:extLst>
      <p:ext uri="{BB962C8B-B14F-4D97-AF65-F5344CB8AC3E}">
        <p14:creationId xmlns:p14="http://schemas.microsoft.com/office/powerpoint/2010/main" val="2202014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61B57-CEAE-4485-B067-EA8100D3BB80}" type="slidenum">
              <a:rPr lang="en-GB" smtClean="0"/>
              <a:t>10</a:t>
            </a:fld>
            <a:endParaRPr lang="en-GB"/>
          </a:p>
        </p:txBody>
      </p:sp>
    </p:spTree>
    <p:extLst>
      <p:ext uri="{BB962C8B-B14F-4D97-AF65-F5344CB8AC3E}">
        <p14:creationId xmlns:p14="http://schemas.microsoft.com/office/powerpoint/2010/main" val="1581527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en-US"/>
              <a:t>Click to edit Master title style</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t-IT"/>
          </a:p>
        </p:txBody>
      </p:sp>
      <p:sp>
        <p:nvSpPr>
          <p:cNvPr id="4" name="Segnaposto data 3"/>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t>Click to edit Master title style</a:t>
            </a:r>
            <a:endParaRPr lang="it-IT"/>
          </a:p>
        </p:txBody>
      </p:sp>
      <p:sp>
        <p:nvSpPr>
          <p:cNvPr id="3" name="Segnaposto testo verticale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Segnaposto data 3"/>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en-US"/>
              <a:t>Click to edit Master title style</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Segnaposto data 3"/>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t>Click to edit Master title style</a:t>
            </a:r>
            <a:endParaRPr lang="it-IT"/>
          </a:p>
        </p:txBody>
      </p:sp>
      <p:sp>
        <p:nvSpPr>
          <p:cNvPr id="3" name="Segnaposto contenuto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Segnaposto data 3"/>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egnaposto data 3"/>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t>Click to edit Master title style</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Segnaposto data 4"/>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en-US"/>
              <a:t>Click to edit Master title style</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Segnaposto data 6"/>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t>Click to edit Master title style</a:t>
            </a:r>
            <a:endParaRPr lang="it-IT"/>
          </a:p>
        </p:txBody>
      </p:sp>
      <p:sp>
        <p:nvSpPr>
          <p:cNvPr id="3" name="Segnaposto data 2"/>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egnaposto data 4"/>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egnaposto data 4"/>
          <p:cNvSpPr>
            <a:spLocks noGrp="1"/>
          </p:cNvSpPr>
          <p:nvPr>
            <p:ph type="dt" sz="half" idx="10"/>
          </p:nvPr>
        </p:nvSpPr>
        <p:spPr/>
        <p:txBody>
          <a:bodyPr/>
          <a:lstStyle/>
          <a:p>
            <a:fld id="{657198A3-6BD0-1345-BB48-4E51D4346A8E}" type="datetimeFigureOut">
              <a:rPr lang="it-IT" smtClean="0"/>
              <a:pPr/>
              <a:t>17/05/2026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B06865-0A5C-4946-9ED1-740E2A2631BD}"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dirty="0"/>
              <a:t>Fare clic per modificare stile</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198A3-6BD0-1345-BB48-4E51D4346A8E}" type="datetimeFigureOut">
              <a:rPr lang="it-IT" smtClean="0"/>
              <a:pPr/>
              <a:t>17/05/2026</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06865-0A5C-4946-9ED1-740E2A2631BD}" type="slidenum">
              <a:rPr lang="it-IT" smtClean="0"/>
              <a:pPr/>
              <a:t>‹N›</a:t>
            </a:fld>
            <a:endParaRPr lang="it-IT"/>
          </a:p>
        </p:txBody>
      </p:sp>
      <p:pic>
        <p:nvPicPr>
          <p:cNvPr id="7" name="Immagine 6" descr="header.png"/>
          <p:cNvPicPr>
            <a:picLocks noChangeAspect="1"/>
          </p:cNvPicPr>
          <p:nvPr userDrawn="1"/>
        </p:nvPicPr>
        <p:blipFill>
          <a:blip r:embed="rId13"/>
          <a:stretch>
            <a:fillRect/>
          </a:stretch>
        </p:blipFill>
        <p:spPr>
          <a:xfrm>
            <a:off x="0" y="-1"/>
            <a:ext cx="12192000" cy="797513"/>
          </a:xfrm>
          <a:prstGeom prst="rect">
            <a:avLst/>
          </a:prstGeom>
        </p:spPr>
      </p:pic>
      <p:pic>
        <p:nvPicPr>
          <p:cNvPr id="8" name="Immagine 7" descr="salomon.png"/>
          <p:cNvPicPr>
            <a:picLocks noChangeAspect="1"/>
          </p:cNvPicPr>
          <p:nvPr userDrawn="1"/>
        </p:nvPicPr>
        <p:blipFill>
          <a:blip r:embed="rId14"/>
          <a:stretch>
            <a:fillRect/>
          </a:stretch>
        </p:blipFill>
        <p:spPr>
          <a:xfrm>
            <a:off x="0" y="5163426"/>
            <a:ext cx="2885248" cy="169457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rcid.org/0000-0002-1593-2375" TargetMode="External"/><Relationship Id="rId2" Type="http://schemas.openxmlformats.org/officeDocument/2006/relationships/hyperlink" Target="mailto:a.pratesi@unifi.It"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6.emf"/><Relationship Id="rId4" Type="http://schemas.openxmlformats.org/officeDocument/2006/relationships/hyperlink" Target="https://link.springer.com/book/978303225057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ink.springer.com/book/10.1007/978-3-658-36391-8#book-heade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www.ais-sociologia.it/rivista/" TargetMode="External"/><Relationship Id="rId4" Type="http://schemas.openxmlformats.org/officeDocument/2006/relationships/hyperlink" Target="https://oaj.fupress.net/index.php/cambio/article/view/1386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DE93B51-523E-472A-895B-EC3364F1368A}"/>
              </a:ext>
            </a:extLst>
          </p:cNvPr>
          <p:cNvSpPr txBox="1">
            <a:spLocks/>
          </p:cNvSpPr>
          <p:nvPr/>
        </p:nvSpPr>
        <p:spPr>
          <a:xfrm>
            <a:off x="659395" y="2767467"/>
            <a:ext cx="10873207" cy="1727403"/>
          </a:xfrm>
          <a:prstGeom prst="rect">
            <a:avLst/>
          </a:prstGeom>
          <a:solidFill>
            <a:schemeClr val="bg1">
              <a:alpha val="70000"/>
            </a:schemeClr>
          </a:solidFill>
          <a:effectLst/>
        </p:spPr>
        <p:txBody>
          <a:bodyPr vert="horz" lIns="91440" tIns="45720" rIns="91440" bIns="45720" rtlCol="0" anchor="ctr">
            <a:normAutofit/>
          </a:bodyPr>
          <a:lstStyle>
            <a:lvl1pPr algn="l" defTabSz="457200" rtl="0" eaLnBrk="1" latinLnBrk="0" hangingPunct="1">
              <a:lnSpc>
                <a:spcPct val="9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GB" sz="2400" i="0" u="none" strike="noStrike" kern="1200" cap="all" spc="0" normalizeH="0" baseline="0" dirty="0">
                <a:ln>
                  <a:noFill/>
                </a:ln>
                <a:solidFill>
                  <a:srgbClr val="002060"/>
                </a:solidFill>
                <a:effectLst/>
                <a:uLnTx/>
                <a:uFillTx/>
                <a:latin typeface="Avenir Next LT Pro" panose="020B0502020104020203"/>
                <a:ea typeface="+mj-ea"/>
                <a:cs typeface="+mj-cs"/>
              </a:rPr>
              <a:t>Emotions and social change. </a:t>
            </a:r>
          </a:p>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sz="2400" i="0" u="none" strike="noStrike" kern="1200" cap="all" spc="0" normalizeH="0" baseline="0" dirty="0">
                <a:ln>
                  <a:noFill/>
                </a:ln>
                <a:solidFill>
                  <a:srgbClr val="002060"/>
                </a:solidFill>
                <a:effectLst/>
                <a:uLnTx/>
                <a:uFillTx/>
                <a:latin typeface="Avenir Next LT Pro" panose="020B0502020104020203"/>
                <a:ea typeface="+mj-ea"/>
                <a:cs typeface="+mj-cs"/>
              </a:rPr>
              <a:t>Rethinking the Sociological Relevance of Emotions in Light of Recent Social and Political Phenomena</a:t>
            </a:r>
            <a:endParaRPr kumimoji="0" lang="en-GB" sz="2400" i="0" u="none" strike="noStrike" kern="1200" cap="all" spc="0" normalizeH="0" baseline="0" dirty="0">
              <a:ln>
                <a:noFill/>
              </a:ln>
              <a:solidFill>
                <a:srgbClr val="002060"/>
              </a:solidFill>
              <a:effectLst/>
              <a:uLnTx/>
              <a:uFillTx/>
              <a:latin typeface="Avenir Next LT Pro" panose="020B0502020104020203"/>
              <a:ea typeface="+mj-ea"/>
              <a:cs typeface="+mj-cs"/>
            </a:endParaRPr>
          </a:p>
        </p:txBody>
      </p:sp>
      <p:sp>
        <p:nvSpPr>
          <p:cNvPr id="7" name="Title 1">
            <a:extLst>
              <a:ext uri="{FF2B5EF4-FFF2-40B4-BE49-F238E27FC236}">
                <a16:creationId xmlns:a16="http://schemas.microsoft.com/office/drawing/2014/main" id="{5E136A9B-83D8-49DD-89C2-960EE8063295}"/>
              </a:ext>
            </a:extLst>
          </p:cNvPr>
          <p:cNvSpPr txBox="1">
            <a:spLocks/>
          </p:cNvSpPr>
          <p:nvPr/>
        </p:nvSpPr>
        <p:spPr>
          <a:xfrm>
            <a:off x="335360" y="5490929"/>
            <a:ext cx="7498307" cy="1367071"/>
          </a:xfrm>
          <a:prstGeom prst="rect">
            <a:avLst/>
          </a:prstGeom>
          <a:noFill/>
          <a:effectLst/>
        </p:spPr>
        <p:txBody>
          <a:bodyPr vert="horz" lIns="91440" tIns="45720" rIns="91440" bIns="45720" rtlCol="0" anchor="t">
            <a:normAutofit/>
          </a:bodyPr>
          <a:lstStyle>
            <a:lvl1pPr algn="l" defTabSz="457200" rtl="0" eaLnBrk="1" latinLnBrk="0" hangingPunct="1">
              <a:lnSpc>
                <a:spcPct val="9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20000"/>
              </a:lnSpc>
              <a:spcBef>
                <a:spcPct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Avenir Next LT Pro" panose="020B0502020104020203"/>
                <a:ea typeface="+mj-ea"/>
                <a:cs typeface="+mj-cs"/>
              </a:rPr>
              <a:t>Alessandro Pratesi, Associate Professor Sociology </a:t>
            </a:r>
          </a:p>
          <a:p>
            <a:pPr marL="0" marR="0" lvl="0" indent="0" algn="l" defTabSz="457200" rtl="0" eaLnBrk="1" fontAlgn="auto" latinLnBrk="0" hangingPunct="1">
              <a:lnSpc>
                <a:spcPct val="120000"/>
              </a:lnSpc>
              <a:spcBef>
                <a:spcPct val="0"/>
              </a:spcBef>
              <a:spcAft>
                <a:spcPts val="0"/>
              </a:spcAft>
              <a:buClrTx/>
              <a:buSzTx/>
              <a:buFontTx/>
              <a:buNone/>
              <a:tabLst/>
              <a:defRPr/>
            </a:pPr>
            <a:r>
              <a:rPr lang="en-GB" sz="1600" cap="none" dirty="0">
                <a:solidFill>
                  <a:srgbClr val="002060"/>
                </a:solidFill>
                <a:latin typeface="Avenir Next LT Pro" panose="020B0502020104020203"/>
              </a:rPr>
              <a:t>Department of Social and Political Science, University of Florence </a:t>
            </a:r>
            <a:endParaRPr kumimoji="0" lang="en-GB" sz="1600" b="0" i="0" u="none" strike="noStrike" kern="1200" cap="none" spc="0" normalizeH="0" baseline="0" noProof="0" dirty="0">
              <a:ln>
                <a:noFill/>
              </a:ln>
              <a:solidFill>
                <a:srgbClr val="002060"/>
              </a:solidFill>
              <a:effectLst/>
              <a:uLnTx/>
              <a:uFillTx/>
              <a:latin typeface="Avenir Next LT Pro" panose="020B0502020104020203"/>
              <a:ea typeface="+mj-ea"/>
              <a:cs typeface="+mj-cs"/>
            </a:endParaRPr>
          </a:p>
          <a:p>
            <a:pPr marL="0" marR="0" lvl="0" indent="0" algn="l" defTabSz="457200" rtl="0" eaLnBrk="1" fontAlgn="auto" latinLnBrk="0" hangingPunct="1">
              <a:lnSpc>
                <a:spcPct val="120000"/>
              </a:lnSpc>
              <a:spcBef>
                <a:spcPct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Avenir Next LT Pro" panose="020B0502020104020203"/>
                <a:ea typeface="+mj-ea"/>
                <a:cs typeface="+mj-cs"/>
              </a:rPr>
              <a:t>Contact details: </a:t>
            </a:r>
            <a:r>
              <a:rPr kumimoji="0" lang="en-GB" sz="1600" b="0" i="0" u="none" strike="noStrike" kern="1200" cap="none" spc="0" normalizeH="0" baseline="0" noProof="0" dirty="0" err="1">
                <a:ln>
                  <a:noFill/>
                </a:ln>
                <a:solidFill>
                  <a:srgbClr val="002060"/>
                </a:solidFill>
                <a:effectLst/>
                <a:uLnTx/>
                <a:uFillTx/>
                <a:latin typeface="Avenir Next LT Pro" panose="020B0502020104020203"/>
                <a:ea typeface="+mj-ea"/>
                <a:cs typeface="+mj-cs"/>
                <a:hlinkClick r:id="rId2"/>
              </a:rPr>
              <a:t>a.pratesi@unifi.It</a:t>
            </a:r>
            <a:r>
              <a:rPr kumimoji="0" lang="en-GB" sz="1600" b="0" i="0" u="none" strike="noStrike" kern="1200" cap="none" spc="0" normalizeH="0" baseline="0" noProof="0" dirty="0">
                <a:ln>
                  <a:noFill/>
                </a:ln>
                <a:solidFill>
                  <a:srgbClr val="002060"/>
                </a:solidFill>
                <a:effectLst/>
                <a:uLnTx/>
                <a:uFillTx/>
                <a:latin typeface="Avenir Next LT Pro" panose="020B0502020104020203"/>
                <a:ea typeface="+mj-ea"/>
                <a:cs typeface="+mj-cs"/>
              </a:rPr>
              <a:t>  </a:t>
            </a:r>
          </a:p>
          <a:p>
            <a:pPr lvl="0">
              <a:lnSpc>
                <a:spcPct val="120000"/>
              </a:lnSpc>
              <a:defRPr/>
            </a:pPr>
            <a:r>
              <a:rPr lang="en-GB" sz="1600" cap="none" dirty="0">
                <a:solidFill>
                  <a:srgbClr val="002060"/>
                </a:solidFill>
                <a:latin typeface="Avenir Next LT Pro" panose="020B0502020104020203"/>
              </a:rPr>
              <a:t>ORCID: </a:t>
            </a:r>
            <a:r>
              <a:rPr lang="it-IT" sz="1600" u="sng" dirty="0">
                <a:latin typeface="Avenir Next LT Pro" panose="020B0504020202020204" pitchFamily="34" charset="0"/>
                <a:hlinkClick r:id="rId3"/>
              </a:rPr>
              <a:t>https://orcid.org/0000-0002-1593-2375</a:t>
            </a:r>
            <a:r>
              <a:rPr lang="en-GB" sz="1600" cap="none" dirty="0">
                <a:solidFill>
                  <a:srgbClr val="002060"/>
                </a:solidFill>
                <a:latin typeface="Avenir Next LT Pro" panose="020B0504020202020204" pitchFamily="34" charset="0"/>
              </a:rPr>
              <a:t>  </a:t>
            </a:r>
            <a:endParaRPr kumimoji="0" lang="en-GB" sz="1600" b="0" i="0" u="none" strike="noStrike" kern="1200" cap="all" spc="0" normalizeH="0" baseline="0" noProof="0" dirty="0">
              <a:ln>
                <a:noFill/>
              </a:ln>
              <a:solidFill>
                <a:srgbClr val="002060"/>
              </a:solidFill>
              <a:effectLst/>
              <a:uLnTx/>
              <a:uFillTx/>
              <a:latin typeface="Avenir Next LT Pro" panose="020B0504020202020204" pitchFamily="34" charset="0"/>
            </a:endParaRPr>
          </a:p>
        </p:txBody>
      </p:sp>
      <p:sp>
        <p:nvSpPr>
          <p:cNvPr id="11" name="Title 1">
            <a:extLst>
              <a:ext uri="{FF2B5EF4-FFF2-40B4-BE49-F238E27FC236}">
                <a16:creationId xmlns:a16="http://schemas.microsoft.com/office/drawing/2014/main" id="{B1195110-E40A-4F2D-800D-744485670CE1}"/>
              </a:ext>
            </a:extLst>
          </p:cNvPr>
          <p:cNvSpPr txBox="1">
            <a:spLocks/>
          </p:cNvSpPr>
          <p:nvPr/>
        </p:nvSpPr>
        <p:spPr>
          <a:xfrm>
            <a:off x="1454727" y="-27709"/>
            <a:ext cx="10737274" cy="722005"/>
          </a:xfrm>
          <a:prstGeom prst="rect">
            <a:avLst/>
          </a:prstGeom>
          <a:solidFill>
            <a:schemeClr val="bg1"/>
          </a:solidFill>
          <a:effectLst/>
        </p:spPr>
        <p:txBody>
          <a:bodyPr vert="horz" lIns="91440" tIns="45720" rIns="91440" bIns="45720" rtlCol="0" anchor="ctr">
            <a:normAutofit/>
          </a:bodyPr>
          <a:lstStyle>
            <a:lvl1pPr algn="l" defTabSz="457200" rtl="0" eaLnBrk="1" latinLnBrk="0" hangingPunct="1">
              <a:lnSpc>
                <a:spcPct val="9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90000"/>
              </a:lnSpc>
              <a:spcBef>
                <a:spcPct val="0"/>
              </a:spcBef>
              <a:spcAft>
                <a:spcPts val="0"/>
              </a:spcAft>
              <a:buClrTx/>
              <a:buSzTx/>
              <a:buFontTx/>
              <a:buNone/>
              <a:tabLst/>
              <a:defRPr/>
            </a:pPr>
            <a:endParaRPr kumimoji="0" lang="it-IT" sz="3200" i="0" u="none" strike="noStrike" kern="1200" cap="all" spc="0" normalizeH="0" baseline="0" noProof="0" dirty="0">
              <a:ln>
                <a:noFill/>
              </a:ln>
              <a:solidFill>
                <a:srgbClr val="002060"/>
              </a:solidFill>
              <a:effectLst/>
              <a:uLnTx/>
              <a:uFillTx/>
              <a:latin typeface="Avenir Next LT Pro" panose="020B0502020104020203"/>
              <a:ea typeface="+mj-ea"/>
              <a:cs typeface="+mj-cs"/>
            </a:endParaRPr>
          </a:p>
        </p:txBody>
      </p:sp>
      <p:pic>
        <p:nvPicPr>
          <p:cNvPr id="1028" name="Picture 4" descr="Risultati immagini per logo trasparente universita' degli studi di firenze">
            <a:extLst>
              <a:ext uri="{FF2B5EF4-FFF2-40B4-BE49-F238E27FC236}">
                <a16:creationId xmlns:a16="http://schemas.microsoft.com/office/drawing/2014/main" id="{6FF6F4F8-AFA4-47C4-83D3-A6BDF8B8D1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6480" y="6042216"/>
            <a:ext cx="1680651" cy="81578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34CA4D9B-1ECA-413D-9D01-712B3B872F24}"/>
              </a:ext>
            </a:extLst>
          </p:cNvPr>
          <p:cNvSpPr txBox="1">
            <a:spLocks/>
          </p:cNvSpPr>
          <p:nvPr/>
        </p:nvSpPr>
        <p:spPr>
          <a:xfrm>
            <a:off x="-1" y="-27709"/>
            <a:ext cx="12192001" cy="1916831"/>
          </a:xfrm>
          <a:prstGeom prst="rect">
            <a:avLst/>
          </a:prstGeom>
          <a:solidFill>
            <a:schemeClr val="bg1"/>
          </a:solidFill>
          <a:effectLst/>
        </p:spPr>
        <p:txBody>
          <a:bodyPr vert="horz" lIns="91440" tIns="45720" rIns="91440" bIns="45720" rtlCol="0" anchor="ctr">
            <a:normAutofit/>
          </a:bodyPr>
          <a:lstStyle>
            <a:lvl1pPr algn="l" defTabSz="457200" rtl="0" eaLnBrk="1" latinLnBrk="0" hangingPunct="1">
              <a:lnSpc>
                <a:spcPct val="9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lnSpc>
                <a:spcPct val="120000"/>
              </a:lnSpc>
              <a:defRPr/>
            </a:pPr>
            <a:r>
              <a:rPr lang="en-US" sz="2000" dirty="0">
                <a:solidFill>
                  <a:srgbClr val="002060"/>
                </a:solidFill>
                <a:latin typeface="Avenir Next LT Pro" panose="020B0502020104020203"/>
              </a:rPr>
              <a:t>Understanding Uncertainty: Crisis, Knowledge, and Sociology </a:t>
            </a:r>
          </a:p>
          <a:p>
            <a:pPr lvl="0" algn="ctr">
              <a:lnSpc>
                <a:spcPct val="120000"/>
              </a:lnSpc>
              <a:defRPr/>
            </a:pPr>
            <a:r>
              <a:rPr lang="en-US" sz="2000" dirty="0">
                <a:solidFill>
                  <a:srgbClr val="002060"/>
                </a:solidFill>
                <a:latin typeface="Avenir Next LT Pro" panose="020B0502020104020203"/>
              </a:rPr>
              <a:t>of Contemporary Czechia</a:t>
            </a:r>
          </a:p>
          <a:p>
            <a:pPr lvl="0" algn="ctr">
              <a:lnSpc>
                <a:spcPct val="120000"/>
              </a:lnSpc>
              <a:defRPr/>
            </a:pPr>
            <a:r>
              <a:rPr lang="en-US" sz="1800" dirty="0">
                <a:solidFill>
                  <a:srgbClr val="002060"/>
                </a:solidFill>
                <a:latin typeface="Avenir Next LT Pro" panose="020B0502020104020203"/>
              </a:rPr>
              <a:t>Annual Conference of the Czech Sociological Association</a:t>
            </a:r>
          </a:p>
          <a:p>
            <a:pPr lvl="0" algn="ctr">
              <a:lnSpc>
                <a:spcPct val="120000"/>
              </a:lnSpc>
              <a:defRPr/>
            </a:pPr>
            <a:r>
              <a:rPr lang="en-US" sz="1400" dirty="0">
                <a:solidFill>
                  <a:srgbClr val="002060"/>
                </a:solidFill>
                <a:latin typeface="Avenir Next LT Pro" panose="020B0502020104020203"/>
              </a:rPr>
              <a:t>May 20–22, 2026</a:t>
            </a:r>
          </a:p>
          <a:p>
            <a:pPr lvl="0" algn="ctr">
              <a:lnSpc>
                <a:spcPct val="120000"/>
              </a:lnSpc>
              <a:defRPr/>
            </a:pPr>
            <a:r>
              <a:rPr lang="en-US" sz="1800" dirty="0">
                <a:solidFill>
                  <a:srgbClr val="002060"/>
                </a:solidFill>
                <a:latin typeface="Avenir Next LT Pro" panose="020B0502020104020203"/>
              </a:rPr>
              <a:t>F</a:t>
            </a:r>
            <a:r>
              <a:rPr lang="en-US" sz="1600" dirty="0">
                <a:solidFill>
                  <a:srgbClr val="002060"/>
                </a:solidFill>
                <a:latin typeface="Avenir Next LT Pro" panose="020B0502020104020203"/>
              </a:rPr>
              <a:t>aculty of </a:t>
            </a:r>
            <a:r>
              <a:rPr lang="en-US" sz="1800" dirty="0">
                <a:solidFill>
                  <a:srgbClr val="002060"/>
                </a:solidFill>
                <a:latin typeface="Avenir Next LT Pro" panose="020B0502020104020203"/>
              </a:rPr>
              <a:t>S</a:t>
            </a:r>
            <a:r>
              <a:rPr lang="en-US" sz="1600" dirty="0">
                <a:solidFill>
                  <a:srgbClr val="002060"/>
                </a:solidFill>
                <a:latin typeface="Avenir Next LT Pro" panose="020B0502020104020203"/>
              </a:rPr>
              <a:t>ocial </a:t>
            </a:r>
            <a:r>
              <a:rPr lang="en-US" sz="1800" dirty="0">
                <a:solidFill>
                  <a:srgbClr val="002060"/>
                </a:solidFill>
                <a:latin typeface="Avenir Next LT Pro" panose="020B0502020104020203"/>
              </a:rPr>
              <a:t>S</a:t>
            </a:r>
            <a:r>
              <a:rPr lang="en-US" sz="1600" dirty="0">
                <a:solidFill>
                  <a:srgbClr val="002060"/>
                </a:solidFill>
                <a:latin typeface="Avenir Next LT Pro" panose="020B0502020104020203"/>
              </a:rPr>
              <a:t>ciences, </a:t>
            </a:r>
            <a:r>
              <a:rPr lang="en-US" sz="1800" dirty="0">
                <a:solidFill>
                  <a:srgbClr val="002060"/>
                </a:solidFill>
                <a:latin typeface="Avenir Next LT Pro" panose="020B0502020104020203"/>
              </a:rPr>
              <a:t>C</a:t>
            </a:r>
            <a:r>
              <a:rPr lang="en-US" sz="1600" dirty="0">
                <a:solidFill>
                  <a:srgbClr val="002060"/>
                </a:solidFill>
                <a:latin typeface="Avenir Next LT Pro" panose="020B0502020104020203"/>
              </a:rPr>
              <a:t>harles </a:t>
            </a:r>
            <a:r>
              <a:rPr lang="en-US" sz="1800" dirty="0">
                <a:solidFill>
                  <a:srgbClr val="002060"/>
                </a:solidFill>
                <a:latin typeface="Avenir Next LT Pro" panose="020B0502020104020203"/>
              </a:rPr>
              <a:t>U</a:t>
            </a:r>
            <a:r>
              <a:rPr lang="en-US" sz="1600" dirty="0">
                <a:solidFill>
                  <a:srgbClr val="002060"/>
                </a:solidFill>
                <a:latin typeface="Avenir Next LT Pro" panose="020B0502020104020203"/>
              </a:rPr>
              <a:t>niversity</a:t>
            </a:r>
          </a:p>
        </p:txBody>
      </p:sp>
      <p:pic>
        <p:nvPicPr>
          <p:cNvPr id="2" name="Immagine 1">
            <a:extLst>
              <a:ext uri="{FF2B5EF4-FFF2-40B4-BE49-F238E27FC236}">
                <a16:creationId xmlns:a16="http://schemas.microsoft.com/office/drawing/2014/main" id="{10D2EEEE-715A-42F6-BBB7-BA88B8D2BF46}"/>
              </a:ext>
            </a:extLst>
          </p:cNvPr>
          <p:cNvPicPr>
            <a:picLocks noChangeAspect="1"/>
          </p:cNvPicPr>
          <p:nvPr/>
        </p:nvPicPr>
        <p:blipFill>
          <a:blip r:embed="rId5"/>
          <a:stretch>
            <a:fillRect/>
          </a:stretch>
        </p:blipFill>
        <p:spPr>
          <a:xfrm>
            <a:off x="4850531" y="1782329"/>
            <a:ext cx="2490937" cy="654013"/>
          </a:xfrm>
          <a:prstGeom prst="rect">
            <a:avLst/>
          </a:prstGeom>
        </p:spPr>
      </p:pic>
    </p:spTree>
    <p:extLst>
      <p:ext uri="{BB962C8B-B14F-4D97-AF65-F5344CB8AC3E}">
        <p14:creationId xmlns:p14="http://schemas.microsoft.com/office/powerpoint/2010/main" val="259241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9976" y="14439"/>
            <a:ext cx="6334808" cy="750265"/>
          </a:xfrm>
        </p:spPr>
        <p:txBody>
          <a:bodyPr anchor="ctr">
            <a:normAutofit/>
          </a:bodyPr>
          <a:lstStyle/>
          <a:p>
            <a:pPr algn="l"/>
            <a:r>
              <a:rPr lang="en-US" sz="3600" dirty="0">
                <a:solidFill>
                  <a:schemeClr val="bg1"/>
                </a:solidFill>
                <a:latin typeface="Avenir Next LT Pro" panose="020B0504020202020204" pitchFamily="34" charset="0"/>
              </a:rPr>
              <a:t>Emotions and Social Change</a:t>
            </a:r>
            <a:endParaRPr lang="it-IT" sz="3600" dirty="0">
              <a:solidFill>
                <a:schemeClr val="bg1"/>
              </a:solidFill>
              <a:latin typeface="Avenir Next LT Pro" panose="020B0504020202020204" pitchFamily="34" charset="0"/>
            </a:endParaRPr>
          </a:p>
        </p:txBody>
      </p:sp>
      <p:pic>
        <p:nvPicPr>
          <p:cNvPr id="6" name="Immagine 5">
            <a:extLst>
              <a:ext uri="{FF2B5EF4-FFF2-40B4-BE49-F238E27FC236}">
                <a16:creationId xmlns:a16="http://schemas.microsoft.com/office/drawing/2014/main" id="{60FA93B7-5D8C-A681-C781-8E14A54ADD07}"/>
              </a:ext>
            </a:extLst>
          </p:cNvPr>
          <p:cNvPicPr>
            <a:picLocks noChangeAspect="1"/>
          </p:cNvPicPr>
          <p:nvPr/>
        </p:nvPicPr>
        <p:blipFill>
          <a:blip r:embed="rId3"/>
          <a:stretch>
            <a:fillRect/>
          </a:stretch>
        </p:blipFill>
        <p:spPr>
          <a:xfrm>
            <a:off x="12601" y="800547"/>
            <a:ext cx="4291555" cy="6058666"/>
          </a:xfrm>
          <a:prstGeom prst="rect">
            <a:avLst/>
          </a:prstGeom>
        </p:spPr>
      </p:pic>
      <p:sp>
        <p:nvSpPr>
          <p:cNvPr id="9" name="CasellaDiTesto 8">
            <a:extLst>
              <a:ext uri="{FF2B5EF4-FFF2-40B4-BE49-F238E27FC236}">
                <a16:creationId xmlns:a16="http://schemas.microsoft.com/office/drawing/2014/main" id="{63C10E84-087A-95A6-4891-D7A1637C7303}"/>
              </a:ext>
            </a:extLst>
          </p:cNvPr>
          <p:cNvSpPr txBox="1"/>
          <p:nvPr/>
        </p:nvSpPr>
        <p:spPr>
          <a:xfrm>
            <a:off x="4304156" y="924225"/>
            <a:ext cx="7721655" cy="5355312"/>
          </a:xfrm>
          <a:prstGeom prst="rect">
            <a:avLst/>
          </a:prstGeom>
          <a:noFill/>
        </p:spPr>
        <p:txBody>
          <a:bodyPr wrap="square">
            <a:spAutoFit/>
          </a:bodyPr>
          <a:lstStyle/>
          <a:p>
            <a:r>
              <a:rPr lang="en-US" dirty="0">
                <a:solidFill>
                  <a:srgbClr val="002060"/>
                </a:solidFill>
                <a:latin typeface="Avenir Next LT Pro" panose="020B0504020202020204" pitchFamily="34" charset="0"/>
              </a:rPr>
              <a:t>Overview</a:t>
            </a:r>
          </a:p>
          <a:p>
            <a:pPr marL="342900" indent="-342900" algn="just">
              <a:buFont typeface="+mj-lt"/>
              <a:buAutoNum type="arabicPeriod"/>
            </a:pPr>
            <a:r>
              <a:rPr lang="en-US" dirty="0">
                <a:solidFill>
                  <a:srgbClr val="002060"/>
                </a:solidFill>
                <a:latin typeface="Avenir Next LT Pro" panose="020B0504020202020204" pitchFamily="34" charset="0"/>
              </a:rPr>
              <a:t>Clarifies how emotions shape societal challenges, politics, and offer insights for policy-making and social issues.</a:t>
            </a:r>
          </a:p>
          <a:p>
            <a:pPr marL="342900" indent="-342900" algn="just">
              <a:buFont typeface="+mj-lt"/>
              <a:buAutoNum type="arabicPeriod"/>
            </a:pPr>
            <a:r>
              <a:rPr lang="en-US" dirty="0">
                <a:solidFill>
                  <a:srgbClr val="002060"/>
                </a:solidFill>
                <a:latin typeface="Avenir Next LT Pro" panose="020B0504020202020204" pitchFamily="34" charset="0"/>
              </a:rPr>
              <a:t>Develops an interdisciplinary view of emotions as a dynamic phenomenon, setting an agenda for future studies.</a:t>
            </a:r>
          </a:p>
          <a:p>
            <a:pPr marL="342900" indent="-342900" algn="just">
              <a:buFont typeface="+mj-lt"/>
              <a:buAutoNum type="arabicPeriod"/>
            </a:pPr>
            <a:r>
              <a:rPr lang="en-US" dirty="0">
                <a:solidFill>
                  <a:srgbClr val="002060"/>
                </a:solidFill>
                <a:latin typeface="Avenir Next LT Pro" panose="020B0504020202020204" pitchFamily="34" charset="0"/>
              </a:rPr>
              <a:t>Explores early and recent advances in the Sociology of Emotions as a tool to understand contemporary societies.</a:t>
            </a:r>
          </a:p>
          <a:p>
            <a:pPr algn="just"/>
            <a:endParaRPr lang="en-US" dirty="0">
              <a:solidFill>
                <a:srgbClr val="002060"/>
              </a:solidFill>
              <a:latin typeface="Avenir Next LT Pro" panose="020B0504020202020204" pitchFamily="34" charset="0"/>
            </a:endParaRPr>
          </a:p>
          <a:p>
            <a:pPr algn="just"/>
            <a:r>
              <a:rPr lang="en-US" dirty="0">
                <a:solidFill>
                  <a:srgbClr val="002060"/>
                </a:solidFill>
                <a:latin typeface="Avenir Next LT Pro" panose="020B0504020202020204" pitchFamily="34" charset="0"/>
              </a:rPr>
              <a:t>About this book</a:t>
            </a:r>
          </a:p>
          <a:p>
            <a:pPr algn="just"/>
            <a:r>
              <a:rPr lang="en-US" dirty="0">
                <a:solidFill>
                  <a:srgbClr val="002060"/>
                </a:solidFill>
                <a:latin typeface="Avenir Next LT Pro" panose="020B0504020202020204" pitchFamily="34" charset="0"/>
              </a:rPr>
              <a:t>The book illustrates </a:t>
            </a:r>
            <a:r>
              <a:rPr lang="en-GB" noProof="0" dirty="0">
                <a:solidFill>
                  <a:srgbClr val="002060"/>
                </a:solidFill>
                <a:latin typeface="Avenir Next LT Pro" panose="020B0504020202020204" pitchFamily="34" charset="0"/>
              </a:rPr>
              <a:t>the theoretical relevance of emotions to analyse and interpret contemporary events </a:t>
            </a:r>
            <a:r>
              <a:rPr lang="en-US" dirty="0">
                <a:solidFill>
                  <a:srgbClr val="002060"/>
                </a:solidFill>
                <a:latin typeface="Avenir Next LT Pro" panose="020B0504020202020204" pitchFamily="34" charset="0"/>
              </a:rPr>
              <a:t>and societies. Emotions explain social phenomena while providing critical and analytical tools to challenge dominant or conventional interpretations of them. Drawing on examples of empirical research on emotions, it examines the long-standing sociological significance of emotions, some of the most recent theoretical and methodological advances, and the importance of fruitful interdisciplinary contaminations.</a:t>
            </a:r>
          </a:p>
          <a:p>
            <a:pPr algn="just"/>
            <a:endParaRPr lang="en-US" dirty="0">
              <a:solidFill>
                <a:srgbClr val="002060"/>
              </a:solidFill>
              <a:latin typeface="Avenir Next LT Pro" panose="020B0504020202020204" pitchFamily="34" charset="0"/>
            </a:endParaRPr>
          </a:p>
          <a:p>
            <a:pPr algn="just"/>
            <a:r>
              <a:rPr lang="en-GB" dirty="0">
                <a:solidFill>
                  <a:srgbClr val="002060"/>
                </a:solidFill>
                <a:latin typeface="Avenir Next LT Pro" panose="020B0504020202020204" pitchFamily="34" charset="0"/>
                <a:hlinkClick r:id="rId4"/>
              </a:rPr>
              <a:t>https://link.springer.com/book/9783032250575</a:t>
            </a:r>
            <a:r>
              <a:rPr lang="en-GB" dirty="0">
                <a:solidFill>
                  <a:srgbClr val="002060"/>
                </a:solidFill>
                <a:latin typeface="Avenir Next LT Pro" panose="020B0504020202020204" pitchFamily="34" charset="0"/>
              </a:rPr>
              <a:t> </a:t>
            </a:r>
          </a:p>
        </p:txBody>
      </p:sp>
      <p:pic>
        <p:nvPicPr>
          <p:cNvPr id="11" name="Immagine 10">
            <a:extLst>
              <a:ext uri="{FF2B5EF4-FFF2-40B4-BE49-F238E27FC236}">
                <a16:creationId xmlns:a16="http://schemas.microsoft.com/office/drawing/2014/main" id="{7352FE5E-4A8D-D5DB-5D97-755B913565D7}"/>
              </a:ext>
            </a:extLst>
          </p:cNvPr>
          <p:cNvPicPr>
            <a:picLocks noChangeAspect="1"/>
          </p:cNvPicPr>
          <p:nvPr/>
        </p:nvPicPr>
        <p:blipFill>
          <a:blip r:embed="rId5"/>
          <a:stretch>
            <a:fillRect/>
          </a:stretch>
        </p:blipFill>
        <p:spPr>
          <a:xfrm>
            <a:off x="9624392" y="5770650"/>
            <a:ext cx="792088" cy="792088"/>
          </a:xfrm>
          <a:prstGeom prst="rect">
            <a:avLst/>
          </a:prstGeom>
        </p:spPr>
      </p:pic>
      <p:pic>
        <p:nvPicPr>
          <p:cNvPr id="13" name="Immagine 12">
            <a:extLst>
              <a:ext uri="{FF2B5EF4-FFF2-40B4-BE49-F238E27FC236}">
                <a16:creationId xmlns:a16="http://schemas.microsoft.com/office/drawing/2014/main" id="{F00060D2-9596-8830-FF90-FC8C18ECF81A}"/>
              </a:ext>
            </a:extLst>
          </p:cNvPr>
          <p:cNvPicPr>
            <a:picLocks noChangeAspect="1"/>
          </p:cNvPicPr>
          <p:nvPr/>
        </p:nvPicPr>
        <p:blipFill>
          <a:blip r:embed="rId6"/>
          <a:stretch>
            <a:fillRect/>
          </a:stretch>
        </p:blipFill>
        <p:spPr>
          <a:xfrm>
            <a:off x="11072323" y="6340077"/>
            <a:ext cx="1072349" cy="487818"/>
          </a:xfrm>
          <a:prstGeom prst="rect">
            <a:avLst/>
          </a:prstGeom>
        </p:spPr>
      </p:pic>
    </p:spTree>
    <p:extLst>
      <p:ext uri="{BB962C8B-B14F-4D97-AF65-F5344CB8AC3E}">
        <p14:creationId xmlns:p14="http://schemas.microsoft.com/office/powerpoint/2010/main" val="310348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AF068DE-515D-4366-B5AC-5F283D4E8A93}"/>
              </a:ext>
            </a:extLst>
          </p:cNvPr>
          <p:cNvPicPr>
            <a:picLocks noChangeAspect="1"/>
          </p:cNvPicPr>
          <p:nvPr/>
        </p:nvPicPr>
        <p:blipFill>
          <a:blip r:embed="rId2"/>
          <a:stretch>
            <a:fillRect/>
          </a:stretch>
        </p:blipFill>
        <p:spPr>
          <a:xfrm>
            <a:off x="0" y="764705"/>
            <a:ext cx="12192000" cy="6106968"/>
          </a:xfrm>
          <a:prstGeom prst="rect">
            <a:avLst/>
          </a:prstGeom>
          <a:solidFill>
            <a:schemeClr val="bg2"/>
          </a:solidFill>
        </p:spPr>
      </p:pic>
      <p:sp>
        <p:nvSpPr>
          <p:cNvPr id="2" name="Title 1"/>
          <p:cNvSpPr>
            <a:spLocks noGrp="1"/>
          </p:cNvSpPr>
          <p:nvPr>
            <p:ph type="title"/>
          </p:nvPr>
        </p:nvSpPr>
        <p:spPr>
          <a:xfrm>
            <a:off x="7032104" y="0"/>
            <a:ext cx="5112568" cy="752167"/>
          </a:xfrm>
        </p:spPr>
        <p:txBody>
          <a:bodyPr>
            <a:normAutofit/>
          </a:bodyPr>
          <a:lstStyle/>
          <a:p>
            <a:pPr algn="l"/>
            <a:r>
              <a:rPr lang="en-GB" sz="3800" dirty="0">
                <a:solidFill>
                  <a:schemeClr val="bg1"/>
                </a:solidFill>
                <a:latin typeface="Avenir Next LT Pro" panose="020B0504020202020204" pitchFamily="34" charset="0"/>
              </a:rPr>
              <a:t>Outline and premises</a:t>
            </a:r>
          </a:p>
        </p:txBody>
      </p:sp>
      <p:sp>
        <p:nvSpPr>
          <p:cNvPr id="3" name="Content Placeholder 2"/>
          <p:cNvSpPr>
            <a:spLocks noGrp="1"/>
          </p:cNvSpPr>
          <p:nvPr>
            <p:ph idx="1"/>
          </p:nvPr>
        </p:nvSpPr>
        <p:spPr>
          <a:xfrm>
            <a:off x="767408" y="1484784"/>
            <a:ext cx="10925223" cy="4507355"/>
          </a:xfrm>
          <a:noFill/>
        </p:spPr>
        <p:txBody>
          <a:bodyPr>
            <a:noAutofit/>
          </a:bodyPr>
          <a:lstStyle/>
          <a:p>
            <a:pPr marL="0" indent="0">
              <a:spcBef>
                <a:spcPts val="0"/>
              </a:spcBef>
              <a:spcAft>
                <a:spcPts val="4800"/>
              </a:spcAft>
              <a:buNone/>
            </a:pPr>
            <a:r>
              <a:rPr lang="en-GB" sz="2500" dirty="0">
                <a:solidFill>
                  <a:srgbClr val="002060"/>
                </a:solidFill>
                <a:effectLst>
                  <a:outerShdw blurRad="38100" dist="38100" dir="2700000" algn="tl">
                    <a:srgbClr val="000000">
                      <a:alpha val="43137"/>
                    </a:srgbClr>
                  </a:outerShdw>
                </a:effectLst>
                <a:latin typeface="Avenir Next LT Pro" panose="020B0504020202020204" pitchFamily="34" charset="0"/>
              </a:rPr>
              <a:t>The Sociological and Political Relevance of Emotions </a:t>
            </a:r>
          </a:p>
          <a:p>
            <a:pPr marL="0" indent="0">
              <a:spcBef>
                <a:spcPts val="0"/>
              </a:spcBef>
              <a:spcAft>
                <a:spcPts val="4800"/>
              </a:spcAft>
              <a:buNone/>
            </a:pPr>
            <a:r>
              <a:rPr lang="en-US" sz="2500" dirty="0">
                <a:solidFill>
                  <a:srgbClr val="002060"/>
                </a:solidFill>
                <a:effectLst>
                  <a:outerShdw blurRad="38100" dist="38100" dir="2700000" algn="tl">
                    <a:srgbClr val="000000">
                      <a:alpha val="43137"/>
                    </a:srgbClr>
                  </a:outerShdw>
                </a:effectLst>
                <a:latin typeface="Avenir Next LT Pro" panose="020B0504020202020204" pitchFamily="34" charset="0"/>
              </a:rPr>
              <a:t>Emotions and Society: Some Preliminary Annotations</a:t>
            </a:r>
          </a:p>
          <a:p>
            <a:pPr marL="0" indent="0">
              <a:spcBef>
                <a:spcPts val="0"/>
              </a:spcBef>
              <a:spcAft>
                <a:spcPts val="4800"/>
              </a:spcAft>
              <a:buNone/>
            </a:pPr>
            <a:r>
              <a:rPr lang="en-US" sz="2500" dirty="0">
                <a:solidFill>
                  <a:srgbClr val="002060"/>
                </a:solidFill>
                <a:effectLst>
                  <a:outerShdw blurRad="38100" dist="38100" dir="2700000" algn="tl">
                    <a:srgbClr val="000000">
                      <a:alpha val="43137"/>
                    </a:srgbClr>
                  </a:outerShdw>
                </a:effectLst>
                <a:latin typeface="Avenir Next LT Pro" panose="020B0504020202020204" pitchFamily="34" charset="0"/>
              </a:rPr>
              <a:t>Examples of the Manifold Political Implications of Emotions</a:t>
            </a:r>
          </a:p>
          <a:p>
            <a:pPr marL="0" indent="0">
              <a:spcBef>
                <a:spcPts val="0"/>
              </a:spcBef>
              <a:spcAft>
                <a:spcPts val="4800"/>
              </a:spcAft>
              <a:buNone/>
            </a:pPr>
            <a:r>
              <a:rPr lang="en-US" sz="2500" dirty="0">
                <a:solidFill>
                  <a:srgbClr val="002060"/>
                </a:solidFill>
                <a:effectLst>
                  <a:outerShdw blurRad="38100" dist="38100" dir="2700000" algn="tl">
                    <a:srgbClr val="000000">
                      <a:alpha val="43137"/>
                    </a:srgbClr>
                  </a:outerShdw>
                </a:effectLst>
                <a:latin typeface="Avenir Next LT Pro" panose="020B0504020202020204" pitchFamily="34" charset="0"/>
              </a:rPr>
              <a:t>Towards New Theoretical and Empirical Developments</a:t>
            </a:r>
          </a:p>
          <a:p>
            <a:pPr marL="0" indent="0">
              <a:spcBef>
                <a:spcPts val="0"/>
              </a:spcBef>
              <a:spcAft>
                <a:spcPts val="4800"/>
              </a:spcAft>
              <a:buNone/>
            </a:pPr>
            <a:r>
              <a:rPr lang="en-US" sz="2500" dirty="0">
                <a:solidFill>
                  <a:srgbClr val="002060"/>
                </a:solidFill>
                <a:effectLst>
                  <a:outerShdw blurRad="38100" dist="38100" dir="2700000" algn="tl">
                    <a:srgbClr val="000000">
                      <a:alpha val="43137"/>
                    </a:srgbClr>
                  </a:outerShdw>
                </a:effectLst>
                <a:latin typeface="Avenir Next LT Pro" panose="020B0504020202020204" pitchFamily="34" charset="0"/>
              </a:rPr>
              <a:t>Concluding Thoughts: Promising Directions for the Sociology of Emotions</a:t>
            </a:r>
            <a:endParaRPr lang="en-GB" sz="2500" dirty="0">
              <a:solidFill>
                <a:srgbClr val="002060"/>
              </a:solidFill>
              <a:effectLst>
                <a:outerShdw blurRad="38100" dist="38100" dir="2700000" algn="tl">
                  <a:srgbClr val="000000">
                    <a:alpha val="43137"/>
                  </a:srgbClr>
                </a:outerShdw>
              </a:effectLst>
              <a:latin typeface="Avenir Next LT Pro" panose="020B0504020202020204" pitchFamily="34" charset="0"/>
            </a:endParaRPr>
          </a:p>
        </p:txBody>
      </p:sp>
      <p:pic>
        <p:nvPicPr>
          <p:cNvPr id="6" name="Immagine 5">
            <a:extLst>
              <a:ext uri="{FF2B5EF4-FFF2-40B4-BE49-F238E27FC236}">
                <a16:creationId xmlns:a16="http://schemas.microsoft.com/office/drawing/2014/main" id="{F85E8E2F-8A14-4BB3-E233-B35905C96CC6}"/>
              </a:ext>
            </a:extLst>
          </p:cNvPr>
          <p:cNvPicPr>
            <a:picLocks noChangeAspect="1"/>
          </p:cNvPicPr>
          <p:nvPr/>
        </p:nvPicPr>
        <p:blipFill>
          <a:blip r:embed="rId3"/>
          <a:stretch>
            <a:fillRect/>
          </a:stretch>
        </p:blipFill>
        <p:spPr>
          <a:xfrm>
            <a:off x="10785695" y="6239793"/>
            <a:ext cx="1358977" cy="618207"/>
          </a:xfrm>
          <a:prstGeom prst="rect">
            <a:avLst/>
          </a:prstGeom>
        </p:spPr>
      </p:pic>
    </p:spTree>
    <p:extLst>
      <p:ext uri="{BB962C8B-B14F-4D97-AF65-F5344CB8AC3E}">
        <p14:creationId xmlns:p14="http://schemas.microsoft.com/office/powerpoint/2010/main" val="27846934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5000"/>
                            </p:stCondLst>
                            <p:childTnLst>
                              <p:par>
                                <p:cTn id="25" presetID="10" presetClass="exit" presetSubtype="0" fill="hold" nodeType="afterEffect">
                                  <p:stCondLst>
                                    <p:cond delay="5000"/>
                                  </p:stCondLst>
                                  <p:childTnLst>
                                    <p:animEffect transition="out" filter="fade">
                                      <p:cBhvr>
                                        <p:cTn id="26" dur="3000"/>
                                        <p:tgtEl>
                                          <p:spTgt spid="4"/>
                                        </p:tgtEl>
                                      </p:cBhvr>
                                    </p:animEffect>
                                    <p:set>
                                      <p:cBhvr>
                                        <p:cTn id="27" dur="1" fill="hold">
                                          <p:stCondLst>
                                            <p:cond delay="2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emotions 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4464" y="1696261"/>
            <a:ext cx="6388433" cy="346547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F0F490D1-618B-496D-8C61-DE395460E5D7}"/>
              </a:ext>
            </a:extLst>
          </p:cNvPr>
          <p:cNvSpPr>
            <a:spLocks noGrp="1"/>
          </p:cNvSpPr>
          <p:nvPr>
            <p:ph type="title"/>
          </p:nvPr>
        </p:nvSpPr>
        <p:spPr>
          <a:xfrm>
            <a:off x="3719736" y="-533"/>
            <a:ext cx="8437240" cy="765237"/>
          </a:xfrm>
        </p:spPr>
        <p:txBody>
          <a:bodyPr anchor="ctr">
            <a:noAutofit/>
          </a:bodyPr>
          <a:lstStyle/>
          <a:p>
            <a:pPr algn="l"/>
            <a:r>
              <a:rPr lang="en-US" sz="3200" dirty="0">
                <a:solidFill>
                  <a:schemeClr val="bg1"/>
                </a:solidFill>
                <a:latin typeface="Avenir Next LT Pro" panose="020B0504020202020204" pitchFamily="34" charset="0"/>
              </a:rPr>
              <a:t>Emotions and Society: Preliminary Remarks</a:t>
            </a:r>
          </a:p>
        </p:txBody>
      </p:sp>
      <p:pic>
        <p:nvPicPr>
          <p:cNvPr id="1028" name="Picture 4" descr="Image result for emotions peo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9103" y="1586511"/>
            <a:ext cx="6738681" cy="382045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emotions peop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3977" y="1567141"/>
            <a:ext cx="7088931" cy="4853322"/>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1909D4F6-70FE-FDB0-54C1-ACE90E11532B}"/>
              </a:ext>
            </a:extLst>
          </p:cNvPr>
          <p:cNvPicPr>
            <a:picLocks noChangeAspect="1"/>
          </p:cNvPicPr>
          <p:nvPr/>
        </p:nvPicPr>
        <p:blipFill>
          <a:blip r:embed="rId6"/>
          <a:stretch>
            <a:fillRect/>
          </a:stretch>
        </p:blipFill>
        <p:spPr>
          <a:xfrm>
            <a:off x="2454702" y="1315056"/>
            <a:ext cx="7143321" cy="5357491"/>
          </a:xfrm>
          <a:prstGeom prst="rect">
            <a:avLst/>
          </a:prstGeom>
        </p:spPr>
      </p:pic>
      <p:sp>
        <p:nvSpPr>
          <p:cNvPr id="3" name="Content Placeholder 2"/>
          <p:cNvSpPr>
            <a:spLocks noGrp="1"/>
          </p:cNvSpPr>
          <p:nvPr>
            <p:ph idx="1"/>
          </p:nvPr>
        </p:nvSpPr>
        <p:spPr>
          <a:xfrm>
            <a:off x="204799" y="1182705"/>
            <a:ext cx="11881320" cy="5489842"/>
          </a:xfrm>
          <a:solidFill>
            <a:schemeClr val="bg1"/>
          </a:solidFill>
        </p:spPr>
        <p:txBody>
          <a:bodyPr>
            <a:noAutofit/>
          </a:bodyPr>
          <a:lstStyle/>
          <a:p>
            <a:pPr marL="0" indent="0" algn="just">
              <a:spcBef>
                <a:spcPts val="0"/>
              </a:spcBef>
              <a:spcAft>
                <a:spcPts val="2400"/>
              </a:spcAft>
              <a:buNone/>
            </a:pPr>
            <a:r>
              <a:rPr lang="en-US" sz="2400" dirty="0">
                <a:solidFill>
                  <a:srgbClr val="002060"/>
                </a:solidFill>
                <a:latin typeface="Avenir Next LT Pro" panose="020B0504020202020204" pitchFamily="34" charset="0"/>
              </a:rPr>
              <a:t>The complex nature of emotions as factors that play a key role (an explanatory one) in all social phenomena.  </a:t>
            </a:r>
          </a:p>
          <a:p>
            <a:pPr marL="0" indent="0" algn="just">
              <a:spcBef>
                <a:spcPts val="0"/>
              </a:spcBef>
              <a:spcAft>
                <a:spcPts val="2400"/>
              </a:spcAft>
              <a:buNone/>
            </a:pPr>
            <a:r>
              <a:rPr lang="en-US" sz="2400" i="1" dirty="0">
                <a:solidFill>
                  <a:srgbClr val="002060"/>
                </a:solidFill>
                <a:latin typeface="Avenir Next LT Pro" panose="020B0504020202020204" pitchFamily="34" charset="0"/>
              </a:rPr>
              <a:t>How can emotions help us interpret and understand contemporary sociological and political phenomena?</a:t>
            </a:r>
          </a:p>
          <a:p>
            <a:pPr marL="0" indent="0" algn="just">
              <a:spcBef>
                <a:spcPts val="0"/>
              </a:spcBef>
              <a:spcAft>
                <a:spcPts val="2400"/>
              </a:spcAft>
              <a:buNone/>
            </a:pPr>
            <a:r>
              <a:rPr lang="en-US" sz="2400" i="1" dirty="0">
                <a:solidFill>
                  <a:srgbClr val="002060"/>
                </a:solidFill>
                <a:latin typeface="Avenir Next LT Pro" panose="020B0504020202020204" pitchFamily="34" charset="0"/>
              </a:rPr>
              <a:t>How do emotions highlight the link between affective dynamics that unfold at the micro-level and their broader implications that solidify at the macro-level?</a:t>
            </a:r>
          </a:p>
          <a:p>
            <a:pPr marL="0" indent="0" algn="just">
              <a:spcBef>
                <a:spcPts val="0"/>
              </a:spcBef>
              <a:spcAft>
                <a:spcPts val="2400"/>
              </a:spcAft>
              <a:buNone/>
            </a:pPr>
            <a:r>
              <a:rPr lang="en-US" sz="2400" i="1" dirty="0">
                <a:solidFill>
                  <a:srgbClr val="002060"/>
                </a:solidFill>
                <a:latin typeface="Avenir Next LT Pro" panose="020B0504020202020204" pitchFamily="34" charset="0"/>
              </a:rPr>
              <a:t>How do emotions intersect new forms of communication and new types of public sphere?</a:t>
            </a:r>
          </a:p>
          <a:p>
            <a:pPr marL="0" indent="0" algn="just">
              <a:spcBef>
                <a:spcPts val="0"/>
              </a:spcBef>
              <a:spcAft>
                <a:spcPts val="2400"/>
              </a:spcAft>
              <a:buNone/>
            </a:pPr>
            <a:r>
              <a:rPr lang="en-US" sz="2400" dirty="0">
                <a:solidFill>
                  <a:srgbClr val="002060"/>
                </a:solidFill>
                <a:latin typeface="Avenir Next LT Pro" panose="020B0504020202020204" pitchFamily="34" charset="0"/>
              </a:rPr>
              <a:t>These questions will be addressed by </a:t>
            </a:r>
            <a:r>
              <a:rPr lang="en-GB" sz="2400" dirty="0">
                <a:solidFill>
                  <a:srgbClr val="002060"/>
                </a:solidFill>
                <a:latin typeface="Avenir Next LT Pro" panose="020B0504020202020204" pitchFamily="34" charset="0"/>
              </a:rPr>
              <a:t>contextualising</a:t>
            </a:r>
            <a:r>
              <a:rPr lang="en-US" sz="2400" dirty="0">
                <a:solidFill>
                  <a:srgbClr val="002060"/>
                </a:solidFill>
                <a:latin typeface="Avenir Next LT Pro" panose="020B0504020202020204" pitchFamily="34" charset="0"/>
              </a:rPr>
              <a:t> the sociological and political relevance of emotions in different empirical contexts and research areas </a:t>
            </a:r>
            <a:r>
              <a:rPr lang="en-US" sz="2000" dirty="0">
                <a:solidFill>
                  <a:srgbClr val="002060"/>
                </a:solidFill>
                <a:latin typeface="Avenir Next LT Pro" panose="020B0504020202020204" pitchFamily="34" charset="0"/>
              </a:rPr>
              <a:t>(Pratesi 2018, 2022, 2023, 2024, 2026). </a:t>
            </a:r>
            <a:endParaRPr lang="en-US" sz="2400" dirty="0">
              <a:solidFill>
                <a:srgbClr val="002060"/>
              </a:solidFill>
              <a:latin typeface="Avenir Next LT Pro" panose="020B0504020202020204" pitchFamily="34" charset="0"/>
            </a:endParaRPr>
          </a:p>
        </p:txBody>
      </p:sp>
      <p:pic>
        <p:nvPicPr>
          <p:cNvPr id="8" name="Immagine 7">
            <a:extLst>
              <a:ext uri="{FF2B5EF4-FFF2-40B4-BE49-F238E27FC236}">
                <a16:creationId xmlns:a16="http://schemas.microsoft.com/office/drawing/2014/main" id="{BC2E6048-CEFB-E595-CBFB-428294A1257E}"/>
              </a:ext>
            </a:extLst>
          </p:cNvPr>
          <p:cNvPicPr>
            <a:picLocks noChangeAspect="1"/>
          </p:cNvPicPr>
          <p:nvPr/>
        </p:nvPicPr>
        <p:blipFill>
          <a:blip r:embed="rId7"/>
          <a:stretch>
            <a:fillRect/>
          </a:stretch>
        </p:blipFill>
        <p:spPr>
          <a:xfrm>
            <a:off x="10785695" y="6239793"/>
            <a:ext cx="1358977" cy="618207"/>
          </a:xfrm>
          <a:prstGeom prst="rect">
            <a:avLst/>
          </a:prstGeom>
        </p:spPr>
      </p:pic>
    </p:spTree>
    <p:extLst>
      <p:ext uri="{BB962C8B-B14F-4D97-AF65-F5344CB8AC3E}">
        <p14:creationId xmlns:p14="http://schemas.microsoft.com/office/powerpoint/2010/main" val="24063253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2000"/>
                                        <p:tgtEl>
                                          <p:spTgt spid="1030"/>
                                        </p:tgtEl>
                                      </p:cBhvr>
                                    </p:animEffect>
                                  </p:child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1028"/>
                                        </p:tgtEl>
                                        <p:attrNameLst>
                                          <p:attrName>style.visibility</p:attrName>
                                        </p:attrNameLst>
                                      </p:cBhvr>
                                      <p:to>
                                        <p:strVal val="visible"/>
                                      </p:to>
                                    </p:set>
                                    <p:animEffect transition="in" filter="fade">
                                      <p:cBhvr>
                                        <p:cTn id="11" dur="3000"/>
                                        <p:tgtEl>
                                          <p:spTgt spid="1028"/>
                                        </p:tgtEl>
                                      </p:cBhvr>
                                    </p:animEffect>
                                  </p:childTnLst>
                                </p:cTn>
                              </p:par>
                            </p:childTnLst>
                          </p:cTn>
                        </p:par>
                        <p:par>
                          <p:cTn id="12" fill="hold">
                            <p:stCondLst>
                              <p:cond delay="6000"/>
                            </p:stCondLst>
                            <p:childTnLst>
                              <p:par>
                                <p:cTn id="13" presetID="10" presetClass="entr" presetSubtype="0" fill="hold" nodeType="afterEffect">
                                  <p:stCondLst>
                                    <p:cond delay="500"/>
                                  </p:stCondLst>
                                  <p:childTnLst>
                                    <p:set>
                                      <p:cBhvr>
                                        <p:cTn id="14" dur="1" fill="hold">
                                          <p:stCondLst>
                                            <p:cond delay="0"/>
                                          </p:stCondLst>
                                        </p:cTn>
                                        <p:tgtEl>
                                          <p:spTgt spid="1036"/>
                                        </p:tgtEl>
                                        <p:attrNameLst>
                                          <p:attrName>style.visibility</p:attrName>
                                        </p:attrNameLst>
                                      </p:cBhvr>
                                      <p:to>
                                        <p:strVal val="visible"/>
                                      </p:to>
                                    </p:set>
                                    <p:animEffect transition="in" filter="fade">
                                      <p:cBhvr>
                                        <p:cTn id="15" dur="3250"/>
                                        <p:tgtEl>
                                          <p:spTgt spid="1036"/>
                                        </p:tgtEl>
                                      </p:cBhvr>
                                    </p:animEffect>
                                  </p:childTnLst>
                                </p:cTn>
                              </p:par>
                            </p:childTnLst>
                          </p:cTn>
                        </p:par>
                        <p:par>
                          <p:cTn id="16" fill="hold">
                            <p:stCondLst>
                              <p:cond delay="9750"/>
                            </p:stCondLst>
                            <p:childTnLst>
                              <p:par>
                                <p:cTn id="17" presetID="10" presetClass="entr" presetSubtype="0" fill="hold" nodeType="afterEffect">
                                  <p:stCondLst>
                                    <p:cond delay="5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4500"/>
                                        <p:tgtEl>
                                          <p:spTgt spid="6"/>
                                        </p:tgtEl>
                                      </p:cBhvr>
                                    </p:animEffect>
                                  </p:childTnLst>
                                </p:cTn>
                              </p:par>
                            </p:childTnLst>
                          </p:cTn>
                        </p:par>
                        <p:par>
                          <p:cTn id="20" fill="hold">
                            <p:stCondLst>
                              <p:cond delay="14750"/>
                            </p:stCondLst>
                            <p:childTnLst>
                              <p:par>
                                <p:cTn id="21" presetID="10" presetClass="entr" presetSubtype="0" fill="hold" grpId="0" nodeType="afterEffect">
                                  <p:stCondLst>
                                    <p:cond delay="2000"/>
                                  </p:stCondLst>
                                  <p:childTnLst>
                                    <p:set>
                                      <p:cBhvr>
                                        <p:cTn id="22" dur="1" fill="hold">
                                          <p:stCondLst>
                                            <p:cond delay="0"/>
                                          </p:stCondLst>
                                        </p:cTn>
                                        <p:tgtEl>
                                          <p:spTgt spid="3">
                                            <p:bg/>
                                          </p:spTgt>
                                        </p:tgtEl>
                                        <p:attrNameLst>
                                          <p:attrName>style.visibility</p:attrName>
                                        </p:attrNameLst>
                                      </p:cBhvr>
                                      <p:to>
                                        <p:strVal val="visible"/>
                                      </p:to>
                                    </p:set>
                                    <p:animEffect transition="in" filter="fade">
                                      <p:cBhvr>
                                        <p:cTn id="23" dur="1500"/>
                                        <p:tgtEl>
                                          <p:spTgt spid="3">
                                            <p:bg/>
                                          </p:spTgt>
                                        </p:tgtEl>
                                      </p:cBhvr>
                                    </p:animEffect>
                                  </p:childTnLst>
                                </p:cTn>
                              </p:par>
                            </p:childTnLst>
                          </p:cTn>
                        </p:par>
                        <p:par>
                          <p:cTn id="24" fill="hold">
                            <p:stCondLst>
                              <p:cond delay="18250"/>
                            </p:stCondLst>
                            <p:childTnLst>
                              <p:par>
                                <p:cTn id="25" presetID="10" presetClass="entr" presetSubtype="0" fill="hold" grpId="0" nodeType="afterEffect">
                                  <p:stCondLst>
                                    <p:cond delay="200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1500"/>
                                        <p:tgtEl>
                                          <p:spTgt spid="3">
                                            <p:txEl>
                                              <p:pRg st="0" end="0"/>
                                            </p:txEl>
                                          </p:spTgt>
                                        </p:tgtEl>
                                      </p:cBhvr>
                                    </p:animEffect>
                                  </p:childTnLst>
                                </p:cTn>
                              </p:par>
                            </p:childTnLst>
                          </p:cTn>
                        </p:par>
                        <p:par>
                          <p:cTn id="28" fill="hold">
                            <p:stCondLst>
                              <p:cond delay="21750"/>
                            </p:stCondLst>
                            <p:childTnLst>
                              <p:par>
                                <p:cTn id="29" presetID="10" presetClass="entr" presetSubtype="0" fill="hold" grpId="0" nodeType="afterEffect">
                                  <p:stCondLst>
                                    <p:cond delay="200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2000"/>
                                        <p:tgtEl>
                                          <p:spTgt spid="3">
                                            <p:txEl>
                                              <p:pRg st="1" end="1"/>
                                            </p:txEl>
                                          </p:spTgt>
                                        </p:tgtEl>
                                      </p:cBhvr>
                                    </p:animEffect>
                                  </p:childTnLst>
                                </p:cTn>
                              </p:par>
                            </p:childTnLst>
                          </p:cTn>
                        </p:par>
                        <p:par>
                          <p:cTn id="32" fill="hold">
                            <p:stCondLst>
                              <p:cond delay="25750"/>
                            </p:stCondLst>
                            <p:childTnLst>
                              <p:par>
                                <p:cTn id="33" presetID="10" presetClass="entr" presetSubtype="0" fill="hold" grpId="0" nodeType="afterEffect">
                                  <p:stCondLst>
                                    <p:cond delay="200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2000"/>
                                        <p:tgtEl>
                                          <p:spTgt spid="3">
                                            <p:txEl>
                                              <p:pRg st="2" end="2"/>
                                            </p:txEl>
                                          </p:spTgt>
                                        </p:tgtEl>
                                      </p:cBhvr>
                                    </p:animEffect>
                                  </p:childTnLst>
                                </p:cTn>
                              </p:par>
                            </p:childTnLst>
                          </p:cTn>
                        </p:par>
                        <p:par>
                          <p:cTn id="36" fill="hold">
                            <p:stCondLst>
                              <p:cond delay="29750"/>
                            </p:stCondLst>
                            <p:childTnLst>
                              <p:par>
                                <p:cTn id="37" presetID="10" presetClass="entr" presetSubtype="0" fill="hold" grpId="0" nodeType="afterEffect">
                                  <p:stCondLst>
                                    <p:cond delay="200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2000"/>
                                        <p:tgtEl>
                                          <p:spTgt spid="3">
                                            <p:txEl>
                                              <p:pRg st="3" end="3"/>
                                            </p:txEl>
                                          </p:spTgt>
                                        </p:tgtEl>
                                      </p:cBhvr>
                                    </p:animEffect>
                                  </p:childTnLst>
                                </p:cTn>
                              </p:par>
                            </p:childTnLst>
                          </p:cTn>
                        </p:par>
                        <p:par>
                          <p:cTn id="40" fill="hold">
                            <p:stCondLst>
                              <p:cond delay="33750"/>
                            </p:stCondLst>
                            <p:childTnLst>
                              <p:par>
                                <p:cTn id="41" presetID="10" presetClass="entr" presetSubtype="0" fill="hold" grpId="0" nodeType="afterEffect">
                                  <p:stCondLst>
                                    <p:cond delay="150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7648" y="0"/>
            <a:ext cx="9257484" cy="732688"/>
          </a:xfrm>
        </p:spPr>
        <p:txBody>
          <a:bodyPr>
            <a:noAutofit/>
          </a:bodyPr>
          <a:lstStyle/>
          <a:p>
            <a:pPr algn="l"/>
            <a:r>
              <a:rPr lang="en-US" sz="3000" dirty="0">
                <a:solidFill>
                  <a:schemeClr val="bg1"/>
                </a:solidFill>
                <a:latin typeface="Avenir Next LT Pro" panose="020B0504020202020204" pitchFamily="34" charset="0"/>
              </a:rPr>
              <a:t>The sociological and political relevance of emotions</a:t>
            </a:r>
          </a:p>
        </p:txBody>
      </p:sp>
      <p:sp>
        <p:nvSpPr>
          <p:cNvPr id="3" name="Content Placeholder 2"/>
          <p:cNvSpPr>
            <a:spLocks noGrp="1"/>
          </p:cNvSpPr>
          <p:nvPr>
            <p:ph idx="1"/>
          </p:nvPr>
        </p:nvSpPr>
        <p:spPr>
          <a:xfrm>
            <a:off x="155340" y="943680"/>
            <a:ext cx="11881320" cy="5725680"/>
          </a:xfrm>
          <a:noFill/>
        </p:spPr>
        <p:txBody>
          <a:bodyPr>
            <a:noAutofit/>
          </a:bodyPr>
          <a:lstStyle/>
          <a:p>
            <a:pPr marL="0" indent="0" algn="just">
              <a:spcBef>
                <a:spcPts val="0"/>
              </a:spcBef>
              <a:spcAft>
                <a:spcPts val="3000"/>
              </a:spcAft>
              <a:buNone/>
            </a:pPr>
            <a:r>
              <a:rPr lang="en-US" sz="2400" dirty="0">
                <a:solidFill>
                  <a:srgbClr val="002060"/>
                </a:solidFill>
                <a:latin typeface="Avenir Next LT Pro" panose="020B0504020202020204" pitchFamily="34" charset="0"/>
              </a:rPr>
              <a:t>Emotions such as resentment, fear, anxiety, a feeling of uncertainty, or a sense of loss do not constitute a mere epiphenomenon of the democratic crisis, but rather one of the principal ways through which this crisis is experienced, politically </a:t>
            </a:r>
            <a:r>
              <a:rPr lang="en-GB" sz="2400" dirty="0">
                <a:solidFill>
                  <a:srgbClr val="002060"/>
                </a:solidFill>
                <a:latin typeface="Avenir Next LT Pro" panose="020B0504020202020204" pitchFamily="34" charset="0"/>
              </a:rPr>
              <a:t>mobilised</a:t>
            </a:r>
            <a:r>
              <a:rPr lang="en-US" sz="2400" dirty="0">
                <a:solidFill>
                  <a:srgbClr val="002060"/>
                </a:solidFill>
                <a:latin typeface="Avenir Next LT Pro" panose="020B0504020202020204" pitchFamily="34" charset="0"/>
              </a:rPr>
              <a:t>, and theoretically explained. </a:t>
            </a:r>
          </a:p>
          <a:p>
            <a:pPr marL="0" indent="0" algn="just">
              <a:spcBef>
                <a:spcPts val="0"/>
              </a:spcBef>
              <a:spcAft>
                <a:spcPts val="3000"/>
              </a:spcAft>
              <a:buNone/>
            </a:pPr>
            <a:r>
              <a:rPr lang="en-US" sz="2400" dirty="0">
                <a:solidFill>
                  <a:srgbClr val="002060"/>
                </a:solidFill>
                <a:latin typeface="Avenir Next LT Pro" panose="020B0504020202020204" pitchFamily="34" charset="0"/>
              </a:rPr>
              <a:t>Political leaders and parties, social movements, and media strategically use emotions to capture attention, influence public opinion, gather consensus, and build symbolic boundaries between </a:t>
            </a:r>
            <a:r>
              <a:rPr lang="en-US" sz="2400" i="1" dirty="0">
                <a:solidFill>
                  <a:srgbClr val="002060"/>
                </a:solidFill>
                <a:latin typeface="Avenir Next LT Pro" panose="020B0504020202020204" pitchFamily="34" charset="0"/>
              </a:rPr>
              <a:t>insiders</a:t>
            </a:r>
            <a:r>
              <a:rPr lang="en-US" sz="2400" dirty="0">
                <a:solidFill>
                  <a:srgbClr val="002060"/>
                </a:solidFill>
                <a:latin typeface="Avenir Next LT Pro" panose="020B0504020202020204" pitchFamily="34" charset="0"/>
              </a:rPr>
              <a:t> and </a:t>
            </a:r>
            <a:r>
              <a:rPr lang="en-US" sz="2400" i="1" dirty="0">
                <a:solidFill>
                  <a:srgbClr val="002060"/>
                </a:solidFill>
                <a:latin typeface="Avenir Next LT Pro" panose="020B0504020202020204" pitchFamily="34" charset="0"/>
              </a:rPr>
              <a:t>outsiders</a:t>
            </a:r>
            <a:r>
              <a:rPr lang="en-US" sz="2400" dirty="0">
                <a:solidFill>
                  <a:srgbClr val="002060"/>
                </a:solidFill>
                <a:latin typeface="Avenir Next LT Pro" panose="020B0504020202020204" pitchFamily="34" charset="0"/>
              </a:rPr>
              <a:t> </a:t>
            </a:r>
            <a:r>
              <a:rPr lang="en-US" sz="1800" dirty="0">
                <a:solidFill>
                  <a:srgbClr val="002060"/>
                </a:solidFill>
                <a:latin typeface="Avenir Next LT Pro" panose="020B0504020202020204" pitchFamily="34" charset="0"/>
              </a:rPr>
              <a:t>(Ahmed 2004, Barbalet 2001, </a:t>
            </a:r>
            <a:r>
              <a:rPr lang="en-US" sz="1800" dirty="0" err="1">
                <a:solidFill>
                  <a:srgbClr val="002060"/>
                </a:solidFill>
                <a:latin typeface="Avenir Next LT Pro" panose="020B0504020202020204" pitchFamily="34" charset="0"/>
              </a:rPr>
              <a:t>Demertzis</a:t>
            </a:r>
            <a:r>
              <a:rPr lang="en-US" sz="1800" dirty="0">
                <a:solidFill>
                  <a:srgbClr val="002060"/>
                </a:solidFill>
                <a:latin typeface="Avenir Next LT Pro" panose="020B0504020202020204" pitchFamily="34" charset="0"/>
              </a:rPr>
              <a:t> et al. 2022, Clarke et al. 2006, Hochschild 2024, </a:t>
            </a:r>
            <a:r>
              <a:rPr lang="en-US" sz="1800" dirty="0" err="1">
                <a:solidFill>
                  <a:srgbClr val="002060"/>
                </a:solidFill>
                <a:latin typeface="Avenir Next LT Pro" panose="020B0504020202020204" pitchFamily="34" charset="0"/>
              </a:rPr>
              <a:t>Kinnvall</a:t>
            </a:r>
            <a:r>
              <a:rPr lang="en-US" sz="1800" dirty="0">
                <a:solidFill>
                  <a:srgbClr val="002060"/>
                </a:solidFill>
                <a:latin typeface="Avenir Next LT Pro" panose="020B0504020202020204" pitchFamily="34" charset="0"/>
              </a:rPr>
              <a:t> 2013, Marcus 2000, </a:t>
            </a:r>
            <a:r>
              <a:rPr lang="en-US" sz="1800" dirty="0" err="1">
                <a:solidFill>
                  <a:srgbClr val="002060"/>
                </a:solidFill>
                <a:latin typeface="Avenir Next LT Pro" panose="020B0504020202020204" pitchFamily="34" charset="0"/>
              </a:rPr>
              <a:t>Martuccelli</a:t>
            </a:r>
            <a:r>
              <a:rPr lang="en-US" sz="1800" dirty="0">
                <a:solidFill>
                  <a:srgbClr val="002060"/>
                </a:solidFill>
                <a:latin typeface="Avenir Next LT Pro" panose="020B0504020202020204" pitchFamily="34" charset="0"/>
              </a:rPr>
              <a:t> 2016, </a:t>
            </a:r>
            <a:r>
              <a:rPr lang="en-US" sz="1800" dirty="0" err="1">
                <a:solidFill>
                  <a:srgbClr val="002060"/>
                </a:solidFill>
                <a:latin typeface="Avenir Next LT Pro" panose="020B0504020202020204" pitchFamily="34" charset="0"/>
              </a:rPr>
              <a:t>Massumi</a:t>
            </a:r>
            <a:r>
              <a:rPr lang="en-US" sz="1800" dirty="0">
                <a:solidFill>
                  <a:srgbClr val="002060"/>
                </a:solidFill>
                <a:latin typeface="Avenir Next LT Pro" panose="020B0504020202020204" pitchFamily="34" charset="0"/>
              </a:rPr>
              <a:t> 2015)</a:t>
            </a:r>
            <a:r>
              <a:rPr lang="en-US" sz="2400" dirty="0">
                <a:solidFill>
                  <a:srgbClr val="002060"/>
                </a:solidFill>
                <a:latin typeface="Avenir Next LT Pro" panose="020B0504020202020204" pitchFamily="34" charset="0"/>
              </a:rPr>
              <a:t>.</a:t>
            </a:r>
          </a:p>
          <a:p>
            <a:pPr marL="0" lvl="0" indent="0" algn="just">
              <a:spcBef>
                <a:spcPts val="0"/>
              </a:spcBef>
              <a:spcAft>
                <a:spcPts val="3000"/>
              </a:spcAft>
              <a:buNone/>
            </a:pPr>
            <a:r>
              <a:rPr lang="en-US" sz="2400" dirty="0">
                <a:solidFill>
                  <a:srgbClr val="002060"/>
                </a:solidFill>
                <a:latin typeface="Avenir Next LT Pro" panose="020B0504020202020204" pitchFamily="34" charset="0"/>
              </a:rPr>
              <a:t>Emotions are not only used by political and institutional actors to reach their goals, but are also </a:t>
            </a:r>
            <a:r>
              <a:rPr lang="en-GB" sz="2400" dirty="0">
                <a:solidFill>
                  <a:srgbClr val="002060"/>
                </a:solidFill>
                <a:latin typeface="Avenir Next LT Pro" panose="020B0504020202020204" pitchFamily="34" charset="0"/>
              </a:rPr>
              <a:t>mobilised</a:t>
            </a:r>
            <a:r>
              <a:rPr lang="en-US" sz="2400" dirty="0">
                <a:solidFill>
                  <a:srgbClr val="002060"/>
                </a:solidFill>
                <a:latin typeface="Avenir Next LT Pro" panose="020B0504020202020204" pitchFamily="34" charset="0"/>
              </a:rPr>
              <a:t> by social movements, citizens, and grassroots </a:t>
            </a:r>
            <a:r>
              <a:rPr lang="en-GB" sz="2400" dirty="0">
                <a:solidFill>
                  <a:srgbClr val="002060"/>
                </a:solidFill>
                <a:latin typeface="Avenir Next LT Pro" panose="020B0504020202020204" pitchFamily="34" charset="0"/>
              </a:rPr>
              <a:t>organisations</a:t>
            </a:r>
            <a:r>
              <a:rPr lang="en-US" sz="2400" dirty="0">
                <a:solidFill>
                  <a:srgbClr val="002060"/>
                </a:solidFill>
                <a:latin typeface="Avenir Next LT Pro" panose="020B0504020202020204" pitchFamily="34" charset="0"/>
              </a:rPr>
              <a:t> to influence political choices (</a:t>
            </a:r>
            <a:r>
              <a:rPr lang="en-US" sz="1800" dirty="0">
                <a:solidFill>
                  <a:srgbClr val="002060"/>
                </a:solidFill>
                <a:latin typeface="Avenir Next LT Pro" panose="020B0504020202020204" pitchFamily="34" charset="0"/>
              </a:rPr>
              <a:t>Goodwin et al. 2001, Jasper 2006, Pratesi 2026)</a:t>
            </a:r>
            <a:r>
              <a:rPr lang="en-US" sz="2400" dirty="0">
                <a:solidFill>
                  <a:srgbClr val="002060"/>
                </a:solidFill>
                <a:latin typeface="Avenir Next LT Pro" panose="020B0504020202020204" pitchFamily="34" charset="0"/>
              </a:rPr>
              <a:t>.</a:t>
            </a:r>
          </a:p>
          <a:p>
            <a:pPr marL="0" indent="0" algn="just">
              <a:spcBef>
                <a:spcPts val="0"/>
              </a:spcBef>
              <a:spcAft>
                <a:spcPts val="3000"/>
              </a:spcAft>
              <a:buNone/>
            </a:pPr>
            <a:r>
              <a:rPr lang="en-US" sz="2400" dirty="0">
                <a:solidFill>
                  <a:srgbClr val="002060"/>
                </a:solidFill>
                <a:latin typeface="Avenir Next LT Pro" panose="020B0504020202020204" pitchFamily="34" charset="0"/>
              </a:rPr>
              <a:t>What is new about that? </a:t>
            </a:r>
            <a:endParaRPr lang="en-GB" sz="2400" dirty="0">
              <a:solidFill>
                <a:srgbClr val="002060"/>
              </a:solidFill>
            </a:endParaRPr>
          </a:p>
        </p:txBody>
      </p:sp>
      <p:pic>
        <p:nvPicPr>
          <p:cNvPr id="7" name="Immagine 6">
            <a:extLst>
              <a:ext uri="{FF2B5EF4-FFF2-40B4-BE49-F238E27FC236}">
                <a16:creationId xmlns:a16="http://schemas.microsoft.com/office/drawing/2014/main" id="{680A1789-F69D-C3E9-75F7-B2AF44D62E97}"/>
              </a:ext>
            </a:extLst>
          </p:cNvPr>
          <p:cNvPicPr>
            <a:picLocks noChangeAspect="1"/>
          </p:cNvPicPr>
          <p:nvPr/>
        </p:nvPicPr>
        <p:blipFill>
          <a:blip r:embed="rId3"/>
          <a:stretch>
            <a:fillRect/>
          </a:stretch>
        </p:blipFill>
        <p:spPr>
          <a:xfrm>
            <a:off x="10785695" y="6239793"/>
            <a:ext cx="1358977" cy="618207"/>
          </a:xfrm>
          <a:prstGeom prst="rect">
            <a:avLst/>
          </a:prstGeom>
        </p:spPr>
      </p:pic>
      <p:pic>
        <p:nvPicPr>
          <p:cNvPr id="6" name="Immagine 5">
            <a:extLst>
              <a:ext uri="{FF2B5EF4-FFF2-40B4-BE49-F238E27FC236}">
                <a16:creationId xmlns:a16="http://schemas.microsoft.com/office/drawing/2014/main" id="{756FBD73-32DB-45AF-884E-DFCFACD499B1}"/>
              </a:ext>
            </a:extLst>
          </p:cNvPr>
          <p:cNvPicPr>
            <a:picLocks noChangeAspect="1"/>
          </p:cNvPicPr>
          <p:nvPr/>
        </p:nvPicPr>
        <p:blipFill>
          <a:blip r:embed="rId4"/>
          <a:stretch>
            <a:fillRect/>
          </a:stretch>
        </p:blipFill>
        <p:spPr>
          <a:xfrm>
            <a:off x="-47328" y="972034"/>
            <a:ext cx="12192000" cy="5147185"/>
          </a:xfrm>
          <a:prstGeom prst="rect">
            <a:avLst/>
          </a:prstGeom>
        </p:spPr>
      </p:pic>
    </p:spTree>
    <p:extLst>
      <p:ext uri="{BB962C8B-B14F-4D97-AF65-F5344CB8AC3E}">
        <p14:creationId xmlns:p14="http://schemas.microsoft.com/office/powerpoint/2010/main" val="27155998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20000"/>
                                  </p:st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ppt_x</p:attrName>
                                        </p:attrNameLst>
                                      </p:cBhvr>
                                      <p:tavLst>
                                        <p:tav tm="0">
                                          <p:val>
                                            <p:strVal val="ppt_x"/>
                                          </p:val>
                                        </p:tav>
                                        <p:tav tm="100000">
                                          <p:val>
                                            <p:strVal val="ppt_x"/>
                                          </p:val>
                                        </p:tav>
                                      </p:tavLst>
                                    </p:anim>
                                    <p:anim calcmode="lin" valueType="num">
                                      <p:cBhvr>
                                        <p:cTn id="8" dur="2000"/>
                                        <p:tgtEl>
                                          <p:spTgt spid="3">
                                            <p:txEl>
                                              <p:pRg st="0" end="0"/>
                                            </p:txEl>
                                          </p:spTgt>
                                        </p:tgtEl>
                                        <p:attrNameLst>
                                          <p:attrName>ppt_y</p:attrName>
                                        </p:attrNameLst>
                                      </p:cBhvr>
                                      <p:tavLst>
                                        <p:tav tm="0">
                                          <p:val>
                                            <p:strVal val="ppt_y"/>
                                          </p:val>
                                        </p:tav>
                                        <p:tav tm="100000">
                                          <p:val>
                                            <p:strVal val="ppt_y+.1"/>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par>
                          <p:cTn id="10" fill="hold">
                            <p:stCondLst>
                              <p:cond delay="22000"/>
                            </p:stCondLst>
                            <p:childTnLst>
                              <p:par>
                                <p:cTn id="11" presetID="42" presetClass="exit" presetSubtype="0" fill="hold" grpId="0" nodeType="afterEffect">
                                  <p:stCondLst>
                                    <p:cond delay="750"/>
                                  </p:stCondLst>
                                  <p:childTnLst>
                                    <p:animEffect transition="out" filter="fade">
                                      <p:cBhvr>
                                        <p:cTn id="12" dur="2000"/>
                                        <p:tgtEl>
                                          <p:spTgt spid="3">
                                            <p:txEl>
                                              <p:pRg st="1" end="1"/>
                                            </p:txEl>
                                          </p:spTgt>
                                        </p:tgtEl>
                                      </p:cBhvr>
                                    </p:animEffect>
                                    <p:anim calcmode="lin" valueType="num">
                                      <p:cBhvr>
                                        <p:cTn id="13" dur="2000"/>
                                        <p:tgtEl>
                                          <p:spTgt spid="3">
                                            <p:txEl>
                                              <p:pRg st="1" end="1"/>
                                            </p:txEl>
                                          </p:spTgt>
                                        </p:tgtEl>
                                        <p:attrNameLst>
                                          <p:attrName>ppt_x</p:attrName>
                                        </p:attrNameLst>
                                      </p:cBhvr>
                                      <p:tavLst>
                                        <p:tav tm="0">
                                          <p:val>
                                            <p:strVal val="ppt_x"/>
                                          </p:val>
                                        </p:tav>
                                        <p:tav tm="100000">
                                          <p:val>
                                            <p:strVal val="ppt_x"/>
                                          </p:val>
                                        </p:tav>
                                      </p:tavLst>
                                    </p:anim>
                                    <p:anim calcmode="lin" valueType="num">
                                      <p:cBhvr>
                                        <p:cTn id="14" dur="2000"/>
                                        <p:tgtEl>
                                          <p:spTgt spid="3">
                                            <p:txEl>
                                              <p:pRg st="1" end="1"/>
                                            </p:txEl>
                                          </p:spTgt>
                                        </p:tgtEl>
                                        <p:attrNameLst>
                                          <p:attrName>ppt_y</p:attrName>
                                        </p:attrNameLst>
                                      </p:cBhvr>
                                      <p:tavLst>
                                        <p:tav tm="0">
                                          <p:val>
                                            <p:strVal val="ppt_y"/>
                                          </p:val>
                                        </p:tav>
                                        <p:tav tm="100000">
                                          <p:val>
                                            <p:strVal val="ppt_y+.1"/>
                                          </p:val>
                                        </p:tav>
                                      </p:tavLst>
                                    </p:anim>
                                    <p:set>
                                      <p:cBhvr>
                                        <p:cTn id="15" dur="1" fill="hold">
                                          <p:stCondLst>
                                            <p:cond delay="1999"/>
                                          </p:stCondLst>
                                        </p:cTn>
                                        <p:tgtEl>
                                          <p:spTgt spid="3">
                                            <p:txEl>
                                              <p:pRg st="1" end="1"/>
                                            </p:txEl>
                                          </p:spTgt>
                                        </p:tgtEl>
                                        <p:attrNameLst>
                                          <p:attrName>style.visibility</p:attrName>
                                        </p:attrNameLst>
                                      </p:cBhvr>
                                      <p:to>
                                        <p:strVal val="hidden"/>
                                      </p:to>
                                    </p:set>
                                  </p:childTnLst>
                                </p:cTn>
                              </p:par>
                            </p:childTnLst>
                          </p:cTn>
                        </p:par>
                        <p:par>
                          <p:cTn id="16" fill="hold">
                            <p:stCondLst>
                              <p:cond delay="24750"/>
                            </p:stCondLst>
                            <p:childTnLst>
                              <p:par>
                                <p:cTn id="17" presetID="42" presetClass="exit" presetSubtype="0" fill="hold" grpId="0" nodeType="afterEffect">
                                  <p:stCondLst>
                                    <p:cond delay="750"/>
                                  </p:stCondLst>
                                  <p:childTnLst>
                                    <p:animEffect transition="out" filter="fade">
                                      <p:cBhvr>
                                        <p:cTn id="18" dur="2000"/>
                                        <p:tgtEl>
                                          <p:spTgt spid="3">
                                            <p:txEl>
                                              <p:pRg st="2" end="2"/>
                                            </p:txEl>
                                          </p:spTgt>
                                        </p:tgtEl>
                                      </p:cBhvr>
                                    </p:animEffect>
                                    <p:anim calcmode="lin" valueType="num">
                                      <p:cBhvr>
                                        <p:cTn id="19" dur="2000"/>
                                        <p:tgtEl>
                                          <p:spTgt spid="3">
                                            <p:txEl>
                                              <p:pRg st="2" end="2"/>
                                            </p:txEl>
                                          </p:spTgt>
                                        </p:tgtEl>
                                        <p:attrNameLst>
                                          <p:attrName>ppt_x</p:attrName>
                                        </p:attrNameLst>
                                      </p:cBhvr>
                                      <p:tavLst>
                                        <p:tav tm="0">
                                          <p:val>
                                            <p:strVal val="ppt_x"/>
                                          </p:val>
                                        </p:tav>
                                        <p:tav tm="100000">
                                          <p:val>
                                            <p:strVal val="ppt_x"/>
                                          </p:val>
                                        </p:tav>
                                      </p:tavLst>
                                    </p:anim>
                                    <p:anim calcmode="lin" valueType="num">
                                      <p:cBhvr>
                                        <p:cTn id="20" dur="2000"/>
                                        <p:tgtEl>
                                          <p:spTgt spid="3">
                                            <p:txEl>
                                              <p:pRg st="2" end="2"/>
                                            </p:txEl>
                                          </p:spTgt>
                                        </p:tgtEl>
                                        <p:attrNameLst>
                                          <p:attrName>ppt_y</p:attrName>
                                        </p:attrNameLst>
                                      </p:cBhvr>
                                      <p:tavLst>
                                        <p:tav tm="0">
                                          <p:val>
                                            <p:strVal val="ppt_y"/>
                                          </p:val>
                                        </p:tav>
                                        <p:tav tm="100000">
                                          <p:val>
                                            <p:strVal val="ppt_y+.1"/>
                                          </p:val>
                                        </p:tav>
                                      </p:tavLst>
                                    </p:anim>
                                    <p:set>
                                      <p:cBhvr>
                                        <p:cTn id="21" dur="1" fill="hold">
                                          <p:stCondLst>
                                            <p:cond delay="1999"/>
                                          </p:stCondLst>
                                        </p:cTn>
                                        <p:tgtEl>
                                          <p:spTgt spid="3">
                                            <p:txEl>
                                              <p:pRg st="2" end="2"/>
                                            </p:txEl>
                                          </p:spTgt>
                                        </p:tgtEl>
                                        <p:attrNameLst>
                                          <p:attrName>style.visibility</p:attrName>
                                        </p:attrNameLst>
                                      </p:cBhvr>
                                      <p:to>
                                        <p:strVal val="hidden"/>
                                      </p:to>
                                    </p:set>
                                  </p:childTnLst>
                                </p:cTn>
                              </p:par>
                            </p:childTnLst>
                          </p:cTn>
                        </p:par>
                        <p:par>
                          <p:cTn id="22" fill="hold">
                            <p:stCondLst>
                              <p:cond delay="27500"/>
                            </p:stCondLst>
                            <p:childTnLst>
                              <p:par>
                                <p:cTn id="23" presetID="42" presetClass="exit" presetSubtype="0" fill="hold" grpId="0" nodeType="afterEffect">
                                  <p:stCondLst>
                                    <p:cond delay="750"/>
                                  </p:stCondLst>
                                  <p:childTnLst>
                                    <p:animEffect transition="out" filter="fade">
                                      <p:cBhvr>
                                        <p:cTn id="24" dur="2000"/>
                                        <p:tgtEl>
                                          <p:spTgt spid="3">
                                            <p:txEl>
                                              <p:pRg st="3" end="3"/>
                                            </p:txEl>
                                          </p:spTgt>
                                        </p:tgtEl>
                                      </p:cBhvr>
                                    </p:animEffect>
                                    <p:anim calcmode="lin" valueType="num">
                                      <p:cBhvr>
                                        <p:cTn id="25" dur="2000"/>
                                        <p:tgtEl>
                                          <p:spTgt spid="3">
                                            <p:txEl>
                                              <p:pRg st="3" end="3"/>
                                            </p:txEl>
                                          </p:spTgt>
                                        </p:tgtEl>
                                        <p:attrNameLst>
                                          <p:attrName>ppt_x</p:attrName>
                                        </p:attrNameLst>
                                      </p:cBhvr>
                                      <p:tavLst>
                                        <p:tav tm="0">
                                          <p:val>
                                            <p:strVal val="ppt_x"/>
                                          </p:val>
                                        </p:tav>
                                        <p:tav tm="100000">
                                          <p:val>
                                            <p:strVal val="ppt_x"/>
                                          </p:val>
                                        </p:tav>
                                      </p:tavLst>
                                    </p:anim>
                                    <p:anim calcmode="lin" valueType="num">
                                      <p:cBhvr>
                                        <p:cTn id="26" dur="2000"/>
                                        <p:tgtEl>
                                          <p:spTgt spid="3">
                                            <p:txEl>
                                              <p:pRg st="3" end="3"/>
                                            </p:txEl>
                                          </p:spTgt>
                                        </p:tgtEl>
                                        <p:attrNameLst>
                                          <p:attrName>ppt_y</p:attrName>
                                        </p:attrNameLst>
                                      </p:cBhvr>
                                      <p:tavLst>
                                        <p:tav tm="0">
                                          <p:val>
                                            <p:strVal val="ppt_y"/>
                                          </p:val>
                                        </p:tav>
                                        <p:tav tm="100000">
                                          <p:val>
                                            <p:strVal val="ppt_y+.1"/>
                                          </p:val>
                                        </p:tav>
                                      </p:tavLst>
                                    </p:anim>
                                    <p:set>
                                      <p:cBhvr>
                                        <p:cTn id="27" dur="1" fill="hold">
                                          <p:stCondLst>
                                            <p:cond delay="1999"/>
                                          </p:stCondLst>
                                        </p:cTn>
                                        <p:tgtEl>
                                          <p:spTgt spid="3">
                                            <p:txEl>
                                              <p:pRg st="3" end="3"/>
                                            </p:txEl>
                                          </p:spTgt>
                                        </p:tgtEl>
                                        <p:attrNameLst>
                                          <p:attrName>style.visibility</p:attrName>
                                        </p:attrNameLst>
                                      </p:cBhvr>
                                      <p:to>
                                        <p:strVal val="hidden"/>
                                      </p:to>
                                    </p:set>
                                  </p:childTnLst>
                                </p:cTn>
                              </p:par>
                            </p:childTnLst>
                          </p:cTn>
                        </p:par>
                        <p:par>
                          <p:cTn id="28" fill="hold">
                            <p:stCondLst>
                              <p:cond delay="30250"/>
                            </p:stCondLst>
                            <p:childTnLst>
                              <p:par>
                                <p:cTn id="29" presetID="10" presetClass="entr" presetSubtype="0" fill="hold" nodeType="afterEffect">
                                  <p:stCondLst>
                                    <p:cond delay="50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B9177-9177-7AD4-7329-B0708C9A9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56125-B772-DCBC-C067-841BFEBF8A26}"/>
              </a:ext>
            </a:extLst>
          </p:cNvPr>
          <p:cNvSpPr>
            <a:spLocks noGrp="1"/>
          </p:cNvSpPr>
          <p:nvPr>
            <p:ph type="title"/>
          </p:nvPr>
        </p:nvSpPr>
        <p:spPr>
          <a:xfrm>
            <a:off x="3071664" y="0"/>
            <a:ext cx="9113468" cy="732688"/>
          </a:xfrm>
        </p:spPr>
        <p:txBody>
          <a:bodyPr>
            <a:noAutofit/>
          </a:bodyPr>
          <a:lstStyle/>
          <a:p>
            <a:pPr algn="l"/>
            <a:r>
              <a:rPr lang="en-US" sz="2800">
                <a:solidFill>
                  <a:schemeClr val="bg1"/>
                </a:solidFill>
                <a:latin typeface="Avenir Next LT Pro" panose="020B0504020202020204" pitchFamily="34" charset="0"/>
              </a:rPr>
              <a:t>Towards New Theoretical and Empirical Developments</a:t>
            </a:r>
            <a:endParaRPr lang="en-US" sz="2800" dirty="0">
              <a:solidFill>
                <a:schemeClr val="bg1"/>
              </a:solidFill>
              <a:latin typeface="Avenir Next LT Pro" panose="020B0504020202020204" pitchFamily="34" charset="0"/>
            </a:endParaRPr>
          </a:p>
        </p:txBody>
      </p:sp>
      <p:sp>
        <p:nvSpPr>
          <p:cNvPr id="3" name="Content Placeholder 2">
            <a:extLst>
              <a:ext uri="{FF2B5EF4-FFF2-40B4-BE49-F238E27FC236}">
                <a16:creationId xmlns:a16="http://schemas.microsoft.com/office/drawing/2014/main" id="{D20BA61F-8FE0-716E-6CB2-53D7DA10B46F}"/>
              </a:ext>
            </a:extLst>
          </p:cNvPr>
          <p:cNvSpPr>
            <a:spLocks noGrp="1"/>
          </p:cNvSpPr>
          <p:nvPr>
            <p:ph idx="1"/>
          </p:nvPr>
        </p:nvSpPr>
        <p:spPr>
          <a:xfrm>
            <a:off x="119336" y="849944"/>
            <a:ext cx="11953328" cy="6008055"/>
          </a:xfrm>
          <a:noFill/>
        </p:spPr>
        <p:txBody>
          <a:bodyPr>
            <a:noAutofit/>
          </a:bodyPr>
          <a:lstStyle/>
          <a:p>
            <a:pPr marL="0" indent="0" algn="just">
              <a:spcBef>
                <a:spcPts val="0"/>
              </a:spcBef>
              <a:spcAft>
                <a:spcPts val="3000"/>
              </a:spcAft>
              <a:buNone/>
            </a:pPr>
            <a:r>
              <a:rPr lang="en-US" sz="2200" dirty="0">
                <a:solidFill>
                  <a:srgbClr val="002060"/>
                </a:solidFill>
                <a:latin typeface="Avenir Next LT Pro" panose="020B0504020202020204" pitchFamily="34" charset="0"/>
              </a:rPr>
              <a:t>New conceptual and methodological tools are needed.</a:t>
            </a:r>
          </a:p>
          <a:p>
            <a:pPr marL="0" indent="0" algn="just">
              <a:spcBef>
                <a:spcPts val="0"/>
              </a:spcBef>
              <a:spcAft>
                <a:spcPts val="3000"/>
              </a:spcAft>
              <a:buNone/>
            </a:pPr>
            <a:r>
              <a:rPr lang="en-US" sz="2200" dirty="0">
                <a:solidFill>
                  <a:srgbClr val="002060"/>
                </a:solidFill>
                <a:latin typeface="Avenir Next LT Pro" panose="020B0504020202020204" pitchFamily="34" charset="0"/>
              </a:rPr>
              <a:t>In is not (merely) a question of studying the relationship between emotions and politics, but rather a matter of grasping “the politics of emotions” </a:t>
            </a:r>
            <a:r>
              <a:rPr lang="en-US" sz="1800" dirty="0">
                <a:solidFill>
                  <a:srgbClr val="002060"/>
                </a:solidFill>
                <a:latin typeface="Avenir Next LT Pro" panose="020B0504020202020204" pitchFamily="34" charset="0"/>
              </a:rPr>
              <a:t>(Ahmed 2004)</a:t>
            </a:r>
            <a:r>
              <a:rPr lang="en-US" sz="2200" dirty="0">
                <a:solidFill>
                  <a:srgbClr val="002060"/>
                </a:solidFill>
                <a:latin typeface="Avenir Next LT Pro" panose="020B0504020202020204" pitchFamily="34" charset="0"/>
              </a:rPr>
              <a:t>. </a:t>
            </a:r>
          </a:p>
          <a:p>
            <a:pPr marL="0" indent="0" algn="just">
              <a:spcBef>
                <a:spcPts val="0"/>
              </a:spcBef>
              <a:spcAft>
                <a:spcPts val="600"/>
              </a:spcAft>
              <a:buNone/>
            </a:pPr>
            <a:r>
              <a:rPr lang="en-US" sz="2200" dirty="0">
                <a:solidFill>
                  <a:srgbClr val="002060"/>
                </a:solidFill>
                <a:latin typeface="Avenir Next LT Pro" panose="020B0504020202020204" pitchFamily="34" charset="0"/>
              </a:rPr>
              <a:t>This means, for example:</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Rediscovering the contribution of classical theoretical knowledge and bringing it into dialogue with current critical analyses (</a:t>
            </a:r>
            <a:r>
              <a:rPr lang="it-IT" sz="1800" dirty="0">
                <a:solidFill>
                  <a:srgbClr val="002060"/>
                </a:solidFill>
                <a:latin typeface="Avenir Next LT Pro" panose="020B0504020202020204" pitchFamily="34" charset="0"/>
              </a:rPr>
              <a:t>Cerulo and </a:t>
            </a:r>
            <a:r>
              <a:rPr lang="it-IT" sz="1800" dirty="0" err="1">
                <a:solidFill>
                  <a:srgbClr val="002060"/>
                </a:solidFill>
                <a:latin typeface="Avenir Next LT Pro" panose="020B0504020202020204" pitchFamily="34" charset="0"/>
              </a:rPr>
              <a:t>Scribano</a:t>
            </a:r>
            <a:r>
              <a:rPr lang="it-IT" sz="1800" dirty="0">
                <a:solidFill>
                  <a:srgbClr val="002060"/>
                </a:solidFill>
                <a:latin typeface="Avenir Next LT Pro" panose="020B0504020202020204" pitchFamily="34" charset="0"/>
              </a:rPr>
              <a:t> 2021)</a:t>
            </a:r>
            <a:r>
              <a:rPr lang="en-US" sz="1800" dirty="0">
                <a:solidFill>
                  <a:srgbClr val="002060"/>
                </a:solidFill>
                <a:latin typeface="Avenir Next LT Pro" panose="020B0504020202020204" pitchFamily="34" charset="0"/>
              </a:rPr>
              <a:t>.</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Trying to understand the perspective of those who are different from us </a:t>
            </a:r>
            <a:r>
              <a:rPr lang="en-US" sz="1800" dirty="0">
                <a:solidFill>
                  <a:srgbClr val="002060"/>
                </a:solidFill>
                <a:latin typeface="Avenir Next LT Pro" panose="020B0504020202020204" pitchFamily="34" charset="0"/>
              </a:rPr>
              <a:t>(Hochschild 2018, 2024).</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Embracing the ambivalent nature of emotions as a theoretical and political opportunity. </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Looking at the marginal/liminal spaces as sites or resistance </a:t>
            </a:r>
            <a:r>
              <a:rPr lang="en-US" sz="1800" dirty="0">
                <a:solidFill>
                  <a:srgbClr val="002060"/>
                </a:solidFill>
                <a:latin typeface="Avenir Next LT Pro" panose="020B0504020202020204" pitchFamily="34" charset="0"/>
              </a:rPr>
              <a:t>(hooks 1990, Unger 2000, Sennett 2011, Sharma 2013, Pratesi 2022)</a:t>
            </a:r>
            <a:r>
              <a:rPr lang="en-US" sz="2000" dirty="0">
                <a:solidFill>
                  <a:srgbClr val="002060"/>
                </a:solidFill>
                <a:latin typeface="Avenir Next LT Pro" panose="020B0504020202020204" pitchFamily="34" charset="0"/>
              </a:rPr>
              <a:t>.</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Highlighting the importance of relational, emotional, and micro-situated dynamics of social change </a:t>
            </a:r>
            <a:r>
              <a:rPr lang="en-US" sz="1800" dirty="0">
                <a:solidFill>
                  <a:srgbClr val="002060"/>
                </a:solidFill>
                <a:latin typeface="Avenir Next LT Pro" panose="020B0504020202020204" pitchFamily="34" charset="0"/>
              </a:rPr>
              <a:t>(Pratesi 2018, 2023a, 2026)</a:t>
            </a:r>
            <a:r>
              <a:rPr lang="en-US" sz="2000" dirty="0">
                <a:solidFill>
                  <a:srgbClr val="002060"/>
                </a:solidFill>
                <a:latin typeface="Avenir Next LT Pro" panose="020B0504020202020204" pitchFamily="34" charset="0"/>
              </a:rPr>
              <a:t>.</a:t>
            </a:r>
          </a:p>
          <a:p>
            <a:pPr marL="457200" indent="-457200" algn="just">
              <a:spcBef>
                <a:spcPts val="0"/>
              </a:spcBef>
              <a:spcAft>
                <a:spcPts val="600"/>
              </a:spcAft>
              <a:buFont typeface="+mj-lt"/>
              <a:buAutoNum type="arabicPeriod"/>
            </a:pPr>
            <a:r>
              <a:rPr lang="en-US" sz="2000" dirty="0">
                <a:solidFill>
                  <a:srgbClr val="002060"/>
                </a:solidFill>
                <a:latin typeface="Avenir Next LT Pro" panose="020B0504020202020204" pitchFamily="34" charset="0"/>
              </a:rPr>
              <a:t>Daring to go beyond disciplinary boundaries and experiment interdisciplinary contaminations </a:t>
            </a:r>
            <a:r>
              <a:rPr lang="en-US" sz="1800" dirty="0">
                <a:solidFill>
                  <a:srgbClr val="002060"/>
                </a:solidFill>
                <a:latin typeface="Avenir Next LT Pro" panose="020B0504020202020204" pitchFamily="34" charset="0"/>
              </a:rPr>
              <a:t>(Pratesi 2022, 2026)</a:t>
            </a:r>
            <a:r>
              <a:rPr lang="en-US" sz="2000" dirty="0">
                <a:solidFill>
                  <a:srgbClr val="002060"/>
                </a:solidFill>
                <a:latin typeface="Avenir Next LT Pro" panose="020B0504020202020204" pitchFamily="34" charset="0"/>
              </a:rPr>
              <a:t>.  </a:t>
            </a:r>
            <a:endParaRPr lang="en-GB" sz="2000" dirty="0">
              <a:solidFill>
                <a:srgbClr val="002060"/>
              </a:solidFill>
            </a:endParaRPr>
          </a:p>
        </p:txBody>
      </p:sp>
      <p:pic>
        <p:nvPicPr>
          <p:cNvPr id="4" name="Immagine 3">
            <a:extLst>
              <a:ext uri="{FF2B5EF4-FFF2-40B4-BE49-F238E27FC236}">
                <a16:creationId xmlns:a16="http://schemas.microsoft.com/office/drawing/2014/main" id="{F59BE3FE-6C15-9636-1C27-D790BB25C2AC}"/>
              </a:ext>
            </a:extLst>
          </p:cNvPr>
          <p:cNvPicPr>
            <a:picLocks noChangeAspect="1"/>
          </p:cNvPicPr>
          <p:nvPr/>
        </p:nvPicPr>
        <p:blipFill>
          <a:blip r:embed="rId3"/>
          <a:stretch>
            <a:fillRect/>
          </a:stretch>
        </p:blipFill>
        <p:spPr>
          <a:xfrm>
            <a:off x="10992544" y="6333890"/>
            <a:ext cx="1152128" cy="524110"/>
          </a:xfrm>
          <a:prstGeom prst="rect">
            <a:avLst/>
          </a:prstGeom>
        </p:spPr>
      </p:pic>
    </p:spTree>
    <p:extLst>
      <p:ext uri="{BB962C8B-B14F-4D97-AF65-F5344CB8AC3E}">
        <p14:creationId xmlns:p14="http://schemas.microsoft.com/office/powerpoint/2010/main" val="25754297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p:stCondLst>
                              <p:cond delay="7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p:stCondLst>
                              <p:cond delay="9500"/>
                            </p:stCondLst>
                            <p:childTnLst>
                              <p:par>
                                <p:cTn id="21" presetID="10" presetClass="entr" presetSubtype="0" fill="hold" grpId="0" nodeType="afterEffect">
                                  <p:stCondLst>
                                    <p:cond delay="1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p:stCondLst>
                              <p:cond delay="12500"/>
                            </p:stCondLst>
                            <p:childTnLst>
                              <p:par>
                                <p:cTn id="25" presetID="10" presetClass="entr" presetSubtype="0" fill="hold" grpId="0" nodeType="afterEffect">
                                  <p:stCondLst>
                                    <p:cond delay="10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par>
                          <p:cTn id="28" fill="hold">
                            <p:stCondLst>
                              <p:cond delay="15500"/>
                            </p:stCondLst>
                            <p:childTnLst>
                              <p:par>
                                <p:cTn id="29" presetID="10" presetClass="entr" presetSubtype="0" fill="hold" grpId="0" nodeType="afterEffect">
                                  <p:stCondLst>
                                    <p:cond delay="10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childTnLst>
                          </p:cTn>
                        </p:par>
                        <p:par>
                          <p:cTn id="32" fill="hold">
                            <p:stCondLst>
                              <p:cond delay="18500"/>
                            </p:stCondLst>
                            <p:childTnLst>
                              <p:par>
                                <p:cTn id="33" presetID="10" presetClass="entr" presetSubtype="0" fill="hold" grpId="0" nodeType="afterEffect">
                                  <p:stCondLst>
                                    <p:cond delay="10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2000"/>
                                        <p:tgtEl>
                                          <p:spTgt spid="3">
                                            <p:txEl>
                                              <p:pRg st="7" end="7"/>
                                            </p:txEl>
                                          </p:spTgt>
                                        </p:tgtEl>
                                      </p:cBhvr>
                                    </p:animEffect>
                                  </p:childTnLst>
                                </p:cTn>
                              </p:par>
                            </p:childTnLst>
                          </p:cTn>
                        </p:par>
                        <p:par>
                          <p:cTn id="36" fill="hold">
                            <p:stCondLst>
                              <p:cond delay="21500"/>
                            </p:stCondLst>
                            <p:childTnLst>
                              <p:par>
                                <p:cTn id="37" presetID="10" presetClass="entr" presetSubtype="0" fill="hold" grpId="0" nodeType="afterEffect">
                                  <p:stCondLst>
                                    <p:cond delay="10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D358F71-4980-4826-8058-84C6E5989CE9}"/>
              </a:ext>
            </a:extLst>
          </p:cNvPr>
          <p:cNvPicPr>
            <a:picLocks noChangeAspect="1"/>
          </p:cNvPicPr>
          <p:nvPr/>
        </p:nvPicPr>
        <p:blipFill>
          <a:blip r:embed="rId3"/>
          <a:stretch>
            <a:fillRect/>
          </a:stretch>
        </p:blipFill>
        <p:spPr>
          <a:xfrm>
            <a:off x="0" y="788706"/>
            <a:ext cx="12186274" cy="6096677"/>
          </a:xfrm>
          <a:prstGeom prst="rect">
            <a:avLst/>
          </a:prstGeom>
        </p:spPr>
      </p:pic>
      <p:sp>
        <p:nvSpPr>
          <p:cNvPr id="2" name="Title 1"/>
          <p:cNvSpPr>
            <a:spLocks noGrp="1"/>
          </p:cNvSpPr>
          <p:nvPr>
            <p:ph type="title"/>
          </p:nvPr>
        </p:nvSpPr>
        <p:spPr>
          <a:xfrm>
            <a:off x="3143672" y="0"/>
            <a:ext cx="9042602" cy="764704"/>
          </a:xfrm>
        </p:spPr>
        <p:txBody>
          <a:bodyPr>
            <a:noAutofit/>
          </a:bodyPr>
          <a:lstStyle/>
          <a:p>
            <a:pPr algn="l"/>
            <a:r>
              <a:rPr lang="en-US" sz="2800" dirty="0">
                <a:solidFill>
                  <a:schemeClr val="bg1"/>
                </a:solidFill>
                <a:latin typeface="Avenir Next LT Pro" panose="020B0504020202020204" pitchFamily="34" charset="0"/>
              </a:rPr>
              <a:t>Concluding Thoughts: </a:t>
            </a:r>
            <a:br>
              <a:rPr lang="en-US" sz="2800" dirty="0">
                <a:solidFill>
                  <a:schemeClr val="bg1"/>
                </a:solidFill>
                <a:latin typeface="Avenir Next LT Pro" panose="020B0504020202020204" pitchFamily="34" charset="0"/>
              </a:rPr>
            </a:br>
            <a:r>
              <a:rPr lang="en-US" sz="2800" dirty="0">
                <a:solidFill>
                  <a:schemeClr val="bg1"/>
                </a:solidFill>
                <a:latin typeface="Avenir Next LT Pro" panose="020B0504020202020204" pitchFamily="34" charset="0"/>
              </a:rPr>
              <a:t>Promising Directions for the Sociology of Emotions</a:t>
            </a:r>
          </a:p>
        </p:txBody>
      </p:sp>
      <p:sp>
        <p:nvSpPr>
          <p:cNvPr id="3" name="Content Placeholder 2"/>
          <p:cNvSpPr>
            <a:spLocks noGrp="1"/>
          </p:cNvSpPr>
          <p:nvPr>
            <p:ph idx="1"/>
          </p:nvPr>
        </p:nvSpPr>
        <p:spPr>
          <a:xfrm>
            <a:off x="371364" y="1231597"/>
            <a:ext cx="11449272" cy="5307529"/>
          </a:xfrm>
        </p:spPr>
        <p:txBody>
          <a:bodyPr>
            <a:noAutofit/>
          </a:bodyPr>
          <a:lstStyle/>
          <a:p>
            <a:pPr marL="0" indent="0" algn="just">
              <a:spcBef>
                <a:spcPts val="0"/>
              </a:spcBef>
              <a:spcAft>
                <a:spcPts val="2400"/>
              </a:spcAft>
              <a:buNone/>
            </a:pPr>
            <a:r>
              <a:rPr lang="en-US" sz="2200" dirty="0">
                <a:solidFill>
                  <a:schemeClr val="bg1"/>
                </a:solidFill>
                <a:latin typeface="Avenir Next LT Pro" panose="020B0504020202020204" pitchFamily="34" charset="0"/>
              </a:rPr>
              <a:t>We live in extremely interesting times, full of risks but also rich in opportunities for positive social change </a:t>
            </a:r>
            <a:r>
              <a:rPr lang="en-US" sz="1800" dirty="0">
                <a:solidFill>
                  <a:schemeClr val="bg1"/>
                </a:solidFill>
                <a:latin typeface="Avenir Next LT Pro" panose="020B0504020202020204" pitchFamily="34" charset="0"/>
              </a:rPr>
              <a:t>(Pratesi 2023, 2026). </a:t>
            </a:r>
            <a:endParaRPr lang="en-US" sz="2400" dirty="0">
              <a:solidFill>
                <a:schemeClr val="bg1"/>
              </a:solidFill>
              <a:latin typeface="Avenir Next LT Pro" panose="020B0504020202020204" pitchFamily="34" charset="0"/>
            </a:endParaRPr>
          </a:p>
          <a:p>
            <a:pPr marL="0" indent="0" algn="just">
              <a:spcBef>
                <a:spcPts val="0"/>
              </a:spcBef>
              <a:spcAft>
                <a:spcPts val="2400"/>
              </a:spcAft>
              <a:buNone/>
            </a:pPr>
            <a:r>
              <a:rPr lang="en-US" sz="2200" dirty="0">
                <a:solidFill>
                  <a:schemeClr val="bg1"/>
                </a:solidFill>
                <a:latin typeface="Avenir Next LT Pro" panose="020B0504020202020204" pitchFamily="34" charset="0"/>
              </a:rPr>
              <a:t>The </a:t>
            </a:r>
            <a:r>
              <a:rPr lang="en-US" sz="2200" i="1" dirty="0">
                <a:solidFill>
                  <a:schemeClr val="bg1"/>
                </a:solidFill>
                <a:latin typeface="Avenir Next LT Pro" panose="020B0504020202020204" pitchFamily="34" charset="0"/>
              </a:rPr>
              <a:t>micropolitics of emotions </a:t>
            </a:r>
            <a:r>
              <a:rPr lang="en-US" sz="1800" dirty="0">
                <a:solidFill>
                  <a:schemeClr val="bg1"/>
                </a:solidFill>
                <a:latin typeface="Avenir Next LT Pro" panose="020B0504020202020204" pitchFamily="34" charset="0"/>
              </a:rPr>
              <a:t>(Ahmed 2004) </a:t>
            </a:r>
            <a:r>
              <a:rPr lang="en-US" sz="2200" dirty="0">
                <a:solidFill>
                  <a:schemeClr val="bg1"/>
                </a:solidFill>
                <a:latin typeface="Avenir Next LT Pro" panose="020B0504020202020204" pitchFamily="34" charset="0"/>
              </a:rPr>
              <a:t>create and shape the relationship between different social actors and groups, between </a:t>
            </a:r>
            <a:r>
              <a:rPr lang="en-US" sz="2200" i="1" dirty="0">
                <a:solidFill>
                  <a:schemeClr val="bg1"/>
                </a:solidFill>
                <a:latin typeface="Avenir Next LT Pro" panose="020B0504020202020204" pitchFamily="34" charset="0"/>
              </a:rPr>
              <a:t>insiders</a:t>
            </a:r>
            <a:r>
              <a:rPr lang="en-US" sz="2200" dirty="0">
                <a:solidFill>
                  <a:schemeClr val="bg1"/>
                </a:solidFill>
                <a:latin typeface="Avenir Next LT Pro" panose="020B0504020202020204" pitchFamily="34" charset="0"/>
              </a:rPr>
              <a:t> and </a:t>
            </a:r>
            <a:r>
              <a:rPr lang="en-US" sz="2200" i="1" dirty="0">
                <a:solidFill>
                  <a:schemeClr val="bg1"/>
                </a:solidFill>
                <a:latin typeface="Avenir Next LT Pro" panose="020B0504020202020204" pitchFamily="34" charset="0"/>
              </a:rPr>
              <a:t>outsiders</a:t>
            </a:r>
            <a:r>
              <a:rPr lang="en-US" sz="2200" dirty="0">
                <a:solidFill>
                  <a:schemeClr val="bg1"/>
                </a:solidFill>
                <a:latin typeface="Avenir Next LT Pro" panose="020B0504020202020204" pitchFamily="34" charset="0"/>
              </a:rPr>
              <a:t>, and between individuals and society.</a:t>
            </a:r>
          </a:p>
          <a:p>
            <a:pPr marL="0" indent="0" algn="just">
              <a:spcBef>
                <a:spcPts val="0"/>
              </a:spcBef>
              <a:spcAft>
                <a:spcPts val="2400"/>
              </a:spcAft>
              <a:buNone/>
            </a:pPr>
            <a:r>
              <a:rPr lang="en-US" sz="2200" dirty="0">
                <a:solidFill>
                  <a:schemeClr val="bg1"/>
                </a:solidFill>
                <a:latin typeface="Avenir Next LT Pro" panose="020B0504020202020204" pitchFamily="34" charset="0"/>
              </a:rPr>
              <a:t>In this context, using the interpretative lenses of emotion theories can help us provide conceptually more accurate and politically more fruitful analyses, but also review our theoretical formulations and raise questions we had not anticipated.</a:t>
            </a:r>
          </a:p>
          <a:p>
            <a:pPr marL="0" indent="0" algn="just">
              <a:spcBef>
                <a:spcPts val="0"/>
              </a:spcBef>
              <a:spcAft>
                <a:spcPts val="2400"/>
              </a:spcAft>
              <a:buNone/>
            </a:pPr>
            <a:r>
              <a:rPr lang="en-US" sz="2200" dirty="0">
                <a:solidFill>
                  <a:schemeClr val="bg1"/>
                </a:solidFill>
                <a:latin typeface="Avenir Next LT Pro" panose="020B0504020202020204" pitchFamily="34" charset="0"/>
              </a:rPr>
              <a:t>All this will have a better chance to happen if we open a real dialogue, currently lacking, between theorists of emotions belonging to different theoretical traditions and different disciplinary fields. </a:t>
            </a:r>
            <a:endParaRPr lang="en-GB" sz="2200" dirty="0">
              <a:solidFill>
                <a:schemeClr val="bg1"/>
              </a:solidFill>
              <a:latin typeface="Avenir Next LT Pro" panose="020B0504020202020204" pitchFamily="34" charset="0"/>
            </a:endParaRPr>
          </a:p>
        </p:txBody>
      </p:sp>
      <p:pic>
        <p:nvPicPr>
          <p:cNvPr id="5" name="Immagine 4">
            <a:extLst>
              <a:ext uri="{FF2B5EF4-FFF2-40B4-BE49-F238E27FC236}">
                <a16:creationId xmlns:a16="http://schemas.microsoft.com/office/drawing/2014/main" id="{46FA011C-1282-AD69-902A-3D58C9AACDDB}"/>
              </a:ext>
            </a:extLst>
          </p:cNvPr>
          <p:cNvPicPr>
            <a:picLocks noChangeAspect="1"/>
          </p:cNvPicPr>
          <p:nvPr/>
        </p:nvPicPr>
        <p:blipFill>
          <a:blip r:embed="rId4"/>
          <a:stretch>
            <a:fillRect/>
          </a:stretch>
        </p:blipFill>
        <p:spPr>
          <a:xfrm>
            <a:off x="10785695" y="6239793"/>
            <a:ext cx="1358977" cy="618207"/>
          </a:xfrm>
          <a:prstGeom prst="rect">
            <a:avLst/>
          </a:prstGeom>
        </p:spPr>
      </p:pic>
    </p:spTree>
    <p:extLst>
      <p:ext uri="{BB962C8B-B14F-4D97-AF65-F5344CB8AC3E}">
        <p14:creationId xmlns:p14="http://schemas.microsoft.com/office/powerpoint/2010/main" val="22644337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8000"/>
                            </p:stCondLst>
                            <p:childTnLst>
                              <p:par>
                                <p:cTn id="13" presetID="10" presetClass="entr" presetSubtype="0" fill="hold" grpId="0" nodeType="afterEffect">
                                  <p:stCondLst>
                                    <p:cond delay="2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p:stCondLst>
                              <p:cond delay="12000"/>
                            </p:stCondLst>
                            <p:childTnLst>
                              <p:par>
                                <p:cTn id="17" presetID="10" presetClass="entr" presetSubtype="0" fill="hold" grpId="0" nodeType="afterEffect">
                                  <p:stCondLst>
                                    <p:cond delay="2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7973-ED30-1DCC-3885-F6EC92E9D8C4}"/>
            </a:ext>
          </a:extLst>
        </p:cNvPr>
        <p:cNvGrpSpPr/>
        <p:nvPr/>
      </p:nvGrpSpPr>
      <p:grpSpPr>
        <a:xfrm>
          <a:off x="0" y="0"/>
          <a:ext cx="0" cy="0"/>
          <a:chOff x="0" y="0"/>
          <a:chExt cx="0" cy="0"/>
        </a:xfrm>
      </p:grpSpPr>
      <p:pic>
        <p:nvPicPr>
          <p:cNvPr id="8" name="Immagine 7">
            <a:extLst>
              <a:ext uri="{FF2B5EF4-FFF2-40B4-BE49-F238E27FC236}">
                <a16:creationId xmlns:a16="http://schemas.microsoft.com/office/drawing/2014/main" id="{681C5591-2092-6AEF-FA7C-96CC074218EB}"/>
              </a:ext>
            </a:extLst>
          </p:cNvPr>
          <p:cNvPicPr>
            <a:picLocks noChangeAspect="1"/>
          </p:cNvPicPr>
          <p:nvPr/>
        </p:nvPicPr>
        <p:blipFill>
          <a:blip r:embed="rId3"/>
          <a:stretch>
            <a:fillRect/>
          </a:stretch>
        </p:blipFill>
        <p:spPr>
          <a:xfrm>
            <a:off x="0" y="764704"/>
            <a:ext cx="12192000" cy="6093296"/>
          </a:xfrm>
          <a:prstGeom prst="rect">
            <a:avLst/>
          </a:prstGeom>
        </p:spPr>
      </p:pic>
      <p:sp>
        <p:nvSpPr>
          <p:cNvPr id="2" name="Title 1">
            <a:extLst>
              <a:ext uri="{FF2B5EF4-FFF2-40B4-BE49-F238E27FC236}">
                <a16:creationId xmlns:a16="http://schemas.microsoft.com/office/drawing/2014/main" id="{9C2ABCF4-B289-05E7-FC6C-3A54937E0FE0}"/>
              </a:ext>
            </a:extLst>
          </p:cNvPr>
          <p:cNvSpPr>
            <a:spLocks noGrp="1"/>
          </p:cNvSpPr>
          <p:nvPr>
            <p:ph type="title"/>
          </p:nvPr>
        </p:nvSpPr>
        <p:spPr>
          <a:xfrm>
            <a:off x="8328248" y="0"/>
            <a:ext cx="3858026" cy="764704"/>
          </a:xfrm>
        </p:spPr>
        <p:txBody>
          <a:bodyPr>
            <a:noAutofit/>
          </a:bodyPr>
          <a:lstStyle/>
          <a:p>
            <a:pPr algn="l"/>
            <a:r>
              <a:rPr lang="en-US" dirty="0">
                <a:solidFill>
                  <a:schemeClr val="bg1"/>
                </a:solidFill>
                <a:latin typeface="Avenir Next LT Pro" panose="020B0504020202020204" pitchFamily="34" charset="0"/>
              </a:rPr>
              <a:t>Molte grazie!</a:t>
            </a:r>
          </a:p>
        </p:txBody>
      </p:sp>
      <p:sp>
        <p:nvSpPr>
          <p:cNvPr id="3" name="Content Placeholder 2">
            <a:extLst>
              <a:ext uri="{FF2B5EF4-FFF2-40B4-BE49-F238E27FC236}">
                <a16:creationId xmlns:a16="http://schemas.microsoft.com/office/drawing/2014/main" id="{A06D80E4-01AC-09AF-874A-E13D0942F590}"/>
              </a:ext>
            </a:extLst>
          </p:cNvPr>
          <p:cNvSpPr>
            <a:spLocks noGrp="1"/>
          </p:cNvSpPr>
          <p:nvPr>
            <p:ph idx="1"/>
          </p:nvPr>
        </p:nvSpPr>
        <p:spPr>
          <a:xfrm>
            <a:off x="0" y="2708920"/>
            <a:ext cx="12186274" cy="1224136"/>
          </a:xfrm>
          <a:solidFill>
            <a:schemeClr val="tx2">
              <a:alpha val="70000"/>
            </a:schemeClr>
          </a:solidFill>
        </p:spPr>
        <p:txBody>
          <a:bodyPr anchor="ctr">
            <a:noAutofit/>
          </a:bodyPr>
          <a:lstStyle/>
          <a:p>
            <a:pPr marL="0" indent="0" algn="ctr">
              <a:spcBef>
                <a:spcPts val="0"/>
              </a:spcBef>
              <a:spcAft>
                <a:spcPts val="3000"/>
              </a:spcAft>
              <a:buNone/>
            </a:pPr>
            <a:r>
              <a:rPr lang="en-US" sz="5400" dirty="0">
                <a:solidFill>
                  <a:schemeClr val="bg1"/>
                </a:solidFill>
                <a:effectLst>
                  <a:outerShdw blurRad="38100" dist="38100" dir="2700000" algn="tl">
                    <a:srgbClr val="000000">
                      <a:alpha val="43137"/>
                    </a:srgbClr>
                  </a:outerShdw>
                </a:effectLst>
                <a:latin typeface="Avenir Next LT Pro" panose="020B0504020202020204" pitchFamily="34" charset="0"/>
              </a:rPr>
              <a:t>Thank you for your attention!</a:t>
            </a:r>
            <a:r>
              <a:rPr lang="en-US" sz="4800" dirty="0">
                <a:solidFill>
                  <a:schemeClr val="bg1"/>
                </a:solidFill>
                <a:effectLst>
                  <a:outerShdw blurRad="38100" dist="38100" dir="2700000" algn="tl">
                    <a:srgbClr val="000000">
                      <a:alpha val="43137"/>
                    </a:srgbClr>
                  </a:outerShdw>
                </a:effectLst>
                <a:latin typeface="Avenir Next LT Pro" panose="020B0504020202020204" pitchFamily="34" charset="0"/>
              </a:rPr>
              <a:t> </a:t>
            </a:r>
            <a:endParaRPr lang="en-GB" sz="4000" dirty="0">
              <a:solidFill>
                <a:schemeClr val="bg1"/>
              </a:solidFill>
              <a:effectLst>
                <a:outerShdw blurRad="38100" dist="38100" dir="2700000" algn="tl">
                  <a:srgbClr val="000000">
                    <a:alpha val="43137"/>
                  </a:srgbClr>
                </a:outerShdw>
              </a:effectLst>
            </a:endParaRPr>
          </a:p>
        </p:txBody>
      </p:sp>
      <p:pic>
        <p:nvPicPr>
          <p:cNvPr id="14" name="Immagine 13">
            <a:extLst>
              <a:ext uri="{FF2B5EF4-FFF2-40B4-BE49-F238E27FC236}">
                <a16:creationId xmlns:a16="http://schemas.microsoft.com/office/drawing/2014/main" id="{CEBAB27B-712D-4F2C-4B76-F9F93A96E208}"/>
              </a:ext>
            </a:extLst>
          </p:cNvPr>
          <p:cNvPicPr>
            <a:picLocks noChangeAspect="1"/>
          </p:cNvPicPr>
          <p:nvPr/>
        </p:nvPicPr>
        <p:blipFill>
          <a:blip r:embed="rId4"/>
          <a:stretch>
            <a:fillRect/>
          </a:stretch>
        </p:blipFill>
        <p:spPr>
          <a:xfrm>
            <a:off x="10560496" y="6030234"/>
            <a:ext cx="1459600" cy="663981"/>
          </a:xfrm>
          <a:prstGeom prst="rect">
            <a:avLst/>
          </a:prstGeom>
        </p:spPr>
      </p:pic>
    </p:spTree>
    <p:extLst>
      <p:ext uri="{BB962C8B-B14F-4D97-AF65-F5344CB8AC3E}">
        <p14:creationId xmlns:p14="http://schemas.microsoft.com/office/powerpoint/2010/main" val="35164153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2304" y="0"/>
            <a:ext cx="3359696" cy="764704"/>
          </a:xfrm>
        </p:spPr>
        <p:txBody>
          <a:bodyPr>
            <a:normAutofit/>
          </a:bodyPr>
          <a:lstStyle/>
          <a:p>
            <a:pPr algn="l"/>
            <a:r>
              <a:rPr lang="en-GB" sz="3600" dirty="0">
                <a:solidFill>
                  <a:schemeClr val="bg1"/>
                </a:solidFill>
                <a:latin typeface="Avenir Next LT Pro" panose="020B0504020202020204" pitchFamily="34" charset="0"/>
              </a:rPr>
              <a:t>References</a:t>
            </a:r>
          </a:p>
        </p:txBody>
      </p:sp>
      <p:sp>
        <p:nvSpPr>
          <p:cNvPr id="3" name="Content Placeholder 2"/>
          <p:cNvSpPr>
            <a:spLocks noGrp="1"/>
          </p:cNvSpPr>
          <p:nvPr>
            <p:ph idx="1"/>
          </p:nvPr>
        </p:nvSpPr>
        <p:spPr>
          <a:xfrm>
            <a:off x="47327" y="789504"/>
            <a:ext cx="12025337" cy="5949280"/>
          </a:xfrm>
          <a:noFill/>
        </p:spPr>
        <p:txBody>
          <a:bodyPr>
            <a:noAutofit/>
          </a:bodyPr>
          <a:lstStyle/>
          <a:p>
            <a:pPr marL="712788" indent="-712788">
              <a:buNone/>
            </a:pPr>
            <a:r>
              <a:rPr lang="en-GB" sz="1200" dirty="0">
                <a:latin typeface="Avenir Next LT Pro" panose="020B0504020202020204" pitchFamily="34" charset="0"/>
              </a:rPr>
              <a:t>Ahmed, S. (2004). </a:t>
            </a:r>
            <a:r>
              <a:rPr lang="en-GB" sz="1200" i="1" dirty="0">
                <a:latin typeface="Avenir Next LT Pro" panose="020B0504020202020204" pitchFamily="34" charset="0"/>
              </a:rPr>
              <a:t>The Cultural Politics of Emotion</a:t>
            </a:r>
            <a:r>
              <a:rPr lang="en-GB" sz="1200" dirty="0">
                <a:latin typeface="Avenir Next LT Pro" panose="020B0504020202020204" pitchFamily="34" charset="0"/>
              </a:rPr>
              <a:t>, New York, Routledge.</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Ahmed, S. (2010). </a:t>
            </a:r>
            <a:r>
              <a:rPr lang="en-GB" sz="1200" i="1" dirty="0">
                <a:latin typeface="Avenir Next LT Pro" panose="020B0504020202020204" pitchFamily="34" charset="0"/>
              </a:rPr>
              <a:t>The promise of happiness</a:t>
            </a:r>
            <a:r>
              <a:rPr lang="en-GB" sz="1200" dirty="0">
                <a:latin typeface="Avenir Next LT Pro" panose="020B0504020202020204" pitchFamily="34" charset="0"/>
              </a:rPr>
              <a:t>, Durham, Duke University Press. </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Anderson, B. (2009). </a:t>
            </a:r>
            <a:r>
              <a:rPr lang="en-GB" sz="1200" i="1" dirty="0">
                <a:latin typeface="Avenir Next LT Pro" panose="020B0504020202020204" pitchFamily="34" charset="0"/>
              </a:rPr>
              <a:t>Affective atmospheres</a:t>
            </a:r>
            <a:r>
              <a:rPr lang="en-GB" sz="1200" dirty="0">
                <a:latin typeface="Avenir Next LT Pro" panose="020B0504020202020204" pitchFamily="34" charset="0"/>
              </a:rPr>
              <a:t>. </a:t>
            </a:r>
            <a:r>
              <a:rPr lang="en-GB" sz="1200" i="1" dirty="0">
                <a:latin typeface="Avenir Next LT Pro" panose="020B0504020202020204" pitchFamily="34" charset="0"/>
              </a:rPr>
              <a:t>Emotion, space and society</a:t>
            </a:r>
            <a:r>
              <a:rPr lang="en-GB" sz="1200" dirty="0">
                <a:latin typeface="Avenir Next LT Pro" panose="020B0504020202020204" pitchFamily="34" charset="0"/>
              </a:rPr>
              <a:t>, 2(2), 77-81.</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Barbalet, J. M. (2001). </a:t>
            </a:r>
            <a:r>
              <a:rPr lang="en-GB" sz="1200" i="1" dirty="0">
                <a:latin typeface="Avenir Next LT Pro" panose="020B0504020202020204" pitchFamily="34" charset="0"/>
              </a:rPr>
              <a:t>Emotion, Social Theory, and Social Structure</a:t>
            </a:r>
            <a:r>
              <a:rPr lang="en-GB" sz="1200" dirty="0">
                <a:latin typeface="Avenir Next LT Pro" panose="020B0504020202020204" pitchFamily="34" charset="0"/>
              </a:rPr>
              <a:t>. </a:t>
            </a:r>
            <a:r>
              <a:rPr lang="en-GB" sz="1200" i="1" dirty="0">
                <a:latin typeface="Avenir Next LT Pro" panose="020B0504020202020204" pitchFamily="34" charset="0"/>
              </a:rPr>
              <a:t>A </a:t>
            </a:r>
            <a:r>
              <a:rPr lang="en-GB" sz="1200" i="1" dirty="0" err="1">
                <a:latin typeface="Avenir Next LT Pro" panose="020B0504020202020204" pitchFamily="34" charset="0"/>
              </a:rPr>
              <a:t>Macrosociological</a:t>
            </a:r>
            <a:r>
              <a:rPr lang="en-GB" sz="1200" i="1" dirty="0">
                <a:latin typeface="Avenir Next LT Pro" panose="020B0504020202020204" pitchFamily="34" charset="0"/>
              </a:rPr>
              <a:t> Approach</a:t>
            </a:r>
            <a:r>
              <a:rPr lang="en-GB" sz="1200" dirty="0">
                <a:latin typeface="Avenir Next LT Pro" panose="020B0504020202020204" pitchFamily="34" charset="0"/>
              </a:rPr>
              <a:t>, Cambridge, Cambridge University Press.</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Bauman, Z., Donskis, L. (2013). </a:t>
            </a:r>
            <a:r>
              <a:rPr lang="en-GB" sz="1200" i="1" dirty="0">
                <a:latin typeface="Avenir Next LT Pro" panose="020B0504020202020204" pitchFamily="34" charset="0"/>
              </a:rPr>
              <a:t>Moral blindness: The loss of sensitivity in liquid modernity</a:t>
            </a:r>
            <a:r>
              <a:rPr lang="en-GB" sz="1200" dirty="0">
                <a:latin typeface="Avenir Next LT Pro" panose="020B0504020202020204" pitchFamily="34" charset="0"/>
              </a:rPr>
              <a:t>, Cambridge, Polity.</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Cerulo, M. (2015). The Use of Emotions in Italian Politics: between the Creation of Leadership and the Construction of Consensus, </a:t>
            </a:r>
            <a:r>
              <a:rPr lang="en-GB" sz="1200" i="1" dirty="0">
                <a:latin typeface="Avenir Next LT Pro" panose="020B0504020202020204" pitchFamily="34" charset="0"/>
              </a:rPr>
              <a:t>International Journal of Novel Research in Humanity and Social Sciences</a:t>
            </a:r>
            <a:r>
              <a:rPr lang="en-GB" sz="1200" dirty="0">
                <a:latin typeface="Avenir Next LT Pro" panose="020B0504020202020204" pitchFamily="34" charset="0"/>
              </a:rPr>
              <a:t>, 2(5), 27-35.</a:t>
            </a:r>
            <a:endParaRPr lang="it-IT" sz="1200" dirty="0">
              <a:latin typeface="Avenir Next LT Pro" panose="020B0504020202020204" pitchFamily="34" charset="0"/>
            </a:endParaRPr>
          </a:p>
          <a:p>
            <a:pPr marL="712788" indent="-712788">
              <a:buNone/>
            </a:pPr>
            <a:r>
              <a:rPr lang="it-IT" sz="1200" dirty="0">
                <a:latin typeface="Avenir Next LT Pro" panose="020B0504020202020204" pitchFamily="34" charset="0"/>
              </a:rPr>
              <a:t>Cerulo, M., </a:t>
            </a:r>
            <a:r>
              <a:rPr lang="it-IT" sz="1200" dirty="0" err="1">
                <a:latin typeface="Avenir Next LT Pro" panose="020B0504020202020204" pitchFamily="34" charset="0"/>
              </a:rPr>
              <a:t>Scribano</a:t>
            </a:r>
            <a:r>
              <a:rPr lang="it-IT" sz="1200" dirty="0">
                <a:latin typeface="Avenir Next LT Pro" panose="020B0504020202020204" pitchFamily="34" charset="0"/>
              </a:rPr>
              <a:t>, A. (</a:t>
            </a:r>
            <a:r>
              <a:rPr lang="it-IT" sz="1200" dirty="0" err="1">
                <a:latin typeface="Avenir Next LT Pro" panose="020B0504020202020204" pitchFamily="34" charset="0"/>
              </a:rPr>
              <a:t>eds</a:t>
            </a:r>
            <a:r>
              <a:rPr lang="it-IT" sz="1200" dirty="0">
                <a:latin typeface="Avenir Next LT Pro" panose="020B0504020202020204" pitchFamily="34" charset="0"/>
              </a:rPr>
              <a:t>.) </a:t>
            </a:r>
            <a:r>
              <a:rPr lang="en-GB" sz="1200" dirty="0">
                <a:latin typeface="Avenir Next LT Pro" panose="020B0504020202020204" pitchFamily="34" charset="0"/>
              </a:rPr>
              <a:t>(2021). </a:t>
            </a:r>
            <a:r>
              <a:rPr lang="en-GB" sz="1200" i="1" dirty="0">
                <a:latin typeface="Avenir Next LT Pro" panose="020B0504020202020204" pitchFamily="34" charset="0"/>
              </a:rPr>
              <a:t>The emotions in the classics of sociology: A study in social theory</a:t>
            </a:r>
            <a:r>
              <a:rPr lang="en-GB" sz="1200" dirty="0">
                <a:latin typeface="Avenir Next LT Pro" panose="020B0504020202020204" pitchFamily="34" charset="0"/>
              </a:rPr>
              <a:t>, New York, Routledge.</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Clarke, S., Hoggett, P., Thompson, S. (eds.) (2006). </a:t>
            </a:r>
            <a:r>
              <a:rPr lang="en-GB" sz="1200" i="1" dirty="0">
                <a:latin typeface="Avenir Next LT Pro" panose="020B0504020202020204" pitchFamily="34" charset="0"/>
              </a:rPr>
              <a:t>Emotion, politics and society</a:t>
            </a:r>
            <a:r>
              <a:rPr lang="en-GB" sz="1200" dirty="0">
                <a:latin typeface="Avenir Next LT Pro" panose="020B0504020202020204" pitchFamily="34" charset="0"/>
              </a:rPr>
              <a:t>, New York, Palgrave Macmillan.</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Clément M., Sangar E. (2018). Introduction: Methodological Challenges and Opportunities for the Study of Emotions, in Clément, M., Sangar, E. (eds.), </a:t>
            </a:r>
            <a:r>
              <a:rPr lang="en-GB" sz="1200" i="1" dirty="0">
                <a:latin typeface="Avenir Next LT Pro" panose="020B0504020202020204" pitchFamily="34" charset="0"/>
              </a:rPr>
              <a:t>Researching Emotions in International Relations</a:t>
            </a:r>
            <a:r>
              <a:rPr lang="en-GB" sz="1200" dirty="0">
                <a:latin typeface="Avenir Next LT Pro" panose="020B0504020202020204" pitchFamily="34" charset="0"/>
              </a:rPr>
              <a:t>, London, Palgrave Macmillan, 1-29.</a:t>
            </a:r>
            <a:endParaRPr lang="it-IT" sz="1200" dirty="0">
              <a:latin typeface="Avenir Next LT Pro" panose="020B0504020202020204" pitchFamily="34" charset="0"/>
            </a:endParaRPr>
          </a:p>
          <a:p>
            <a:pPr marL="712788" indent="-712788">
              <a:buNone/>
            </a:pPr>
            <a:r>
              <a:rPr lang="it-IT" sz="1200" dirty="0" err="1">
                <a:latin typeface="Avenir Next LT Pro" panose="020B0504020202020204" pitchFamily="34" charset="0"/>
              </a:rPr>
              <a:t>Cossarini</a:t>
            </a:r>
            <a:r>
              <a:rPr lang="it-IT" sz="1200" dirty="0">
                <a:latin typeface="Avenir Next LT Pro" panose="020B0504020202020204" pitchFamily="34" charset="0"/>
              </a:rPr>
              <a:t>, P., </a:t>
            </a:r>
            <a:r>
              <a:rPr lang="it-IT" sz="1200" dirty="0" err="1">
                <a:latin typeface="Avenir Next LT Pro" panose="020B0504020202020204" pitchFamily="34" charset="0"/>
              </a:rPr>
              <a:t>Vallespín</a:t>
            </a:r>
            <a:r>
              <a:rPr lang="it-IT" sz="1200" dirty="0">
                <a:latin typeface="Avenir Next LT Pro" panose="020B0504020202020204" pitchFamily="34" charset="0"/>
              </a:rPr>
              <a:t>, F. (</a:t>
            </a:r>
            <a:r>
              <a:rPr lang="it-IT" sz="1200" dirty="0" err="1">
                <a:latin typeface="Avenir Next LT Pro" panose="020B0504020202020204" pitchFamily="34" charset="0"/>
              </a:rPr>
              <a:t>eds</a:t>
            </a:r>
            <a:r>
              <a:rPr lang="it-IT" sz="1200" dirty="0">
                <a:latin typeface="Avenir Next LT Pro" panose="020B0504020202020204" pitchFamily="34" charset="0"/>
              </a:rPr>
              <a:t>.) </a:t>
            </a:r>
            <a:r>
              <a:rPr lang="en-GB" sz="1200" dirty="0">
                <a:latin typeface="Avenir Next LT Pro" panose="020B0504020202020204" pitchFamily="34" charset="0"/>
              </a:rPr>
              <a:t>(2019). </a:t>
            </a:r>
            <a:r>
              <a:rPr lang="en-GB" sz="1200" i="1" dirty="0">
                <a:latin typeface="Avenir Next LT Pro" panose="020B0504020202020204" pitchFamily="34" charset="0"/>
              </a:rPr>
              <a:t>Populism and passions: Democratic legitimacy after austerity</a:t>
            </a:r>
            <a:r>
              <a:rPr lang="en-GB" sz="1200" dirty="0">
                <a:latin typeface="Avenir Next LT Pro" panose="020B0504020202020204" pitchFamily="34" charset="0"/>
              </a:rPr>
              <a:t>, New York, Routledge.</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Delli Carpini, M.X. (2018). Alternative Facts: Donald Trump and the Emergence of a New U.S. Media Regime, in </a:t>
            </a:r>
            <a:r>
              <a:rPr lang="en-GB" sz="1200" dirty="0" err="1">
                <a:latin typeface="Avenir Next LT Pro" panose="020B0504020202020204" pitchFamily="34" charset="0"/>
              </a:rPr>
              <a:t>Papacharissi</a:t>
            </a:r>
            <a:r>
              <a:rPr lang="en-GB" sz="1200" dirty="0">
                <a:latin typeface="Avenir Next LT Pro" panose="020B0504020202020204" pitchFamily="34" charset="0"/>
              </a:rPr>
              <a:t>, Z., Boczkowski, P. (eds.), </a:t>
            </a:r>
            <a:r>
              <a:rPr lang="en-GB" sz="1200" i="1" dirty="0">
                <a:latin typeface="Avenir Next LT Pro" panose="020B0504020202020204" pitchFamily="34" charset="0"/>
              </a:rPr>
              <a:t>Trump and the Media</a:t>
            </a:r>
            <a:r>
              <a:rPr lang="en-GB" sz="1200" dirty="0">
                <a:latin typeface="Avenir Next LT Pro" panose="020B0504020202020204" pitchFamily="34" charset="0"/>
              </a:rPr>
              <a:t>, Cambridge, MA, MIT Press.</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Demertzis, N. (2013). </a:t>
            </a:r>
            <a:r>
              <a:rPr lang="en-GB" sz="1200" i="1" dirty="0">
                <a:latin typeface="Avenir Next LT Pro" panose="020B0504020202020204" pitchFamily="34" charset="0"/>
              </a:rPr>
              <a:t>Emotions in politics: the affect dimension in political tension</a:t>
            </a:r>
            <a:r>
              <a:rPr lang="en-GB" sz="1200" dirty="0">
                <a:latin typeface="Avenir Next LT Pro" panose="020B0504020202020204" pitchFamily="34" charset="0"/>
              </a:rPr>
              <a:t>, London, Palgrave Macmillan.</a:t>
            </a:r>
            <a:endParaRPr lang="it-IT" sz="1200" dirty="0">
              <a:latin typeface="Avenir Next LT Pro" panose="020B0504020202020204" pitchFamily="34" charset="0"/>
            </a:endParaRPr>
          </a:p>
          <a:p>
            <a:pPr marL="712788" indent="-712788">
              <a:buNone/>
            </a:pPr>
            <a:r>
              <a:rPr lang="it-IT" sz="1200" dirty="0" err="1">
                <a:latin typeface="Avenir Next LT Pro" panose="020B0504020202020204" pitchFamily="34" charset="0"/>
              </a:rPr>
              <a:t>Fitzi</a:t>
            </a:r>
            <a:r>
              <a:rPr lang="it-IT" sz="1200" dirty="0">
                <a:latin typeface="Avenir Next LT Pro" panose="020B0504020202020204" pitchFamily="34" charset="0"/>
              </a:rPr>
              <a:t>, G. (2021). Il substrato emotivo della modernità, </a:t>
            </a:r>
            <a:r>
              <a:rPr lang="it-IT" sz="1200" i="1" dirty="0">
                <a:latin typeface="Avenir Next LT Pro" panose="020B0504020202020204" pitchFamily="34" charset="0"/>
              </a:rPr>
              <a:t>Società Mutamento Politica</a:t>
            </a:r>
            <a:r>
              <a:rPr lang="it-IT" sz="1200" dirty="0">
                <a:latin typeface="Avenir Next LT Pro" panose="020B0504020202020204" pitchFamily="34" charset="0"/>
              </a:rPr>
              <a:t>, 12(24), 35-44.</a:t>
            </a:r>
          </a:p>
          <a:p>
            <a:pPr marL="712788" indent="-712788">
              <a:buNone/>
            </a:pPr>
            <a:r>
              <a:rPr lang="en-GB" sz="1200" dirty="0">
                <a:latin typeface="Avenir Next LT Pro" panose="020B0504020202020204" pitchFamily="34" charset="0"/>
              </a:rPr>
              <a:t>Flam, H. (2015). Introduction: Methods of exploring emotions. In </a:t>
            </a:r>
            <a:r>
              <a:rPr lang="en-GB" sz="1200" i="1" dirty="0">
                <a:latin typeface="Avenir Next LT Pro" panose="020B0504020202020204" pitchFamily="34" charset="0"/>
              </a:rPr>
              <a:t>Methods of exploring emotions</a:t>
            </a:r>
            <a:r>
              <a:rPr lang="en-GB" sz="1200" dirty="0">
                <a:latin typeface="Avenir Next LT Pro" panose="020B0504020202020204" pitchFamily="34" charset="0"/>
              </a:rPr>
              <a:t>. Routledge, 1-22.</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Gregg, M., Seigworth, G.J. (eds.) (2010). </a:t>
            </a:r>
            <a:r>
              <a:rPr lang="en-GB" sz="1200" i="1" dirty="0">
                <a:latin typeface="Avenir Next LT Pro" panose="020B0504020202020204" pitchFamily="34" charset="0"/>
              </a:rPr>
              <a:t>The affect theory reader</a:t>
            </a:r>
            <a:r>
              <a:rPr lang="en-GB" sz="1200" dirty="0">
                <a:latin typeface="Avenir Next LT Pro" panose="020B0504020202020204" pitchFamily="34" charset="0"/>
              </a:rPr>
              <a:t>, Durham, Duke University Press.</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Hochschild, A.R. (2016). The ecstatic edge of politics: Sociology and Donald Trump, </a:t>
            </a:r>
            <a:r>
              <a:rPr lang="en-GB" sz="1200" i="1" dirty="0">
                <a:latin typeface="Avenir Next LT Pro" panose="020B0504020202020204" pitchFamily="34" charset="0"/>
              </a:rPr>
              <a:t>Contemporary Sociology</a:t>
            </a:r>
            <a:r>
              <a:rPr lang="en-GB" sz="1200" dirty="0">
                <a:latin typeface="Avenir Next LT Pro" panose="020B0504020202020204" pitchFamily="34" charset="0"/>
              </a:rPr>
              <a:t>, 45(6), 683-689</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Hochschild, A.R. (2018). </a:t>
            </a:r>
            <a:r>
              <a:rPr lang="en-GB" sz="1200" i="1" dirty="0">
                <a:latin typeface="Avenir Next LT Pro" panose="020B0504020202020204" pitchFamily="34" charset="0"/>
              </a:rPr>
              <a:t>Strangers in Their Own Land: Anger and Mourning on the American Right</a:t>
            </a:r>
            <a:r>
              <a:rPr lang="en-GB" sz="1200" dirty="0">
                <a:latin typeface="Avenir Next LT Pro" panose="020B0504020202020204" pitchFamily="34" charset="0"/>
              </a:rPr>
              <a:t>, New York, The New Press.</a:t>
            </a:r>
            <a:endParaRPr lang="it-IT" sz="1200" dirty="0">
              <a:latin typeface="Avenir Next LT Pro" panose="020B0504020202020204" pitchFamily="34" charset="0"/>
            </a:endParaRPr>
          </a:p>
          <a:p>
            <a:pPr marL="712788" indent="-712788">
              <a:buNone/>
            </a:pPr>
            <a:r>
              <a:rPr lang="en-US" sz="1200" dirty="0">
                <a:latin typeface="Avenir Next LT Pro" panose="020B0504020202020204" pitchFamily="34" charset="0"/>
              </a:rPr>
              <a:t>Hochschild, A. R. (2024). </a:t>
            </a:r>
            <a:r>
              <a:rPr lang="en-US" sz="1200" i="1" dirty="0">
                <a:latin typeface="Avenir Next LT Pro" panose="020B0504020202020204" pitchFamily="34" charset="0"/>
              </a:rPr>
              <a:t>Stolen pride: Loss, shame, and the rise of the right</a:t>
            </a:r>
            <a:r>
              <a:rPr lang="en-US" sz="1200" dirty="0">
                <a:latin typeface="Avenir Next LT Pro" panose="020B0504020202020204" pitchFamily="34" charset="0"/>
              </a:rPr>
              <a:t>. </a:t>
            </a:r>
            <a:r>
              <a:rPr lang="it-IT" sz="1200" dirty="0">
                <a:latin typeface="Avenir Next LT Pro" panose="020B0504020202020204" pitchFamily="34" charset="0"/>
              </a:rPr>
              <a:t>The New Press.</a:t>
            </a:r>
          </a:p>
          <a:p>
            <a:pPr marL="712788" indent="-712788">
              <a:buNone/>
            </a:pPr>
            <a:r>
              <a:rPr lang="en-US" sz="1200" dirty="0">
                <a:latin typeface="Avenir Next LT Pro" panose="020B0504020202020204" pitchFamily="34" charset="0"/>
              </a:rPr>
              <a:t>hooks, b. (2000). All about love: New visions. William Morrow.</a:t>
            </a:r>
          </a:p>
          <a:p>
            <a:pPr marL="712788" indent="-712788">
              <a:buNone/>
            </a:pPr>
            <a:r>
              <a:rPr lang="en-US" sz="1200" dirty="0">
                <a:latin typeface="Avenir Next LT Pro" panose="020B0504020202020204" pitchFamily="34" charset="0"/>
              </a:rPr>
              <a:t>Hutchison, E., &amp; </a:t>
            </a:r>
            <a:r>
              <a:rPr lang="en-US" sz="1200" dirty="0" err="1">
                <a:latin typeface="Avenir Next LT Pro" panose="020B0504020202020204" pitchFamily="34" charset="0"/>
              </a:rPr>
              <a:t>Bleiker</a:t>
            </a:r>
            <a:r>
              <a:rPr lang="en-US" sz="1200" dirty="0">
                <a:latin typeface="Avenir Next LT Pro" panose="020B0504020202020204" pitchFamily="34" charset="0"/>
              </a:rPr>
              <a:t>, R. (2014). Theorizing emotions in world politics. International Theory, 6(3), 491–514. https://doi.org/10.1017/S1752971914000232</a:t>
            </a:r>
          </a:p>
          <a:p>
            <a:pPr marL="712788" indent="-712788">
              <a:buNone/>
            </a:pPr>
            <a:r>
              <a:rPr lang="en-GB" sz="1200" dirty="0">
                <a:latin typeface="Avenir Next LT Pro" panose="020B0504020202020204" pitchFamily="34" charset="0"/>
              </a:rPr>
              <a:t>Jasper, J. M. (2006). Emotions and the </a:t>
            </a:r>
            <a:r>
              <a:rPr lang="en-GB" sz="1200" dirty="0" err="1">
                <a:latin typeface="Avenir Next LT Pro" panose="020B0504020202020204" pitchFamily="34" charset="0"/>
              </a:rPr>
              <a:t>Microfoundations</a:t>
            </a:r>
            <a:r>
              <a:rPr lang="en-GB" sz="1200" dirty="0">
                <a:latin typeface="Avenir Next LT Pro" panose="020B0504020202020204" pitchFamily="34" charset="0"/>
              </a:rPr>
              <a:t> of Politics: Rethinking Ends and Means, in: Clarke, S., Hoggett, P., Thompson, S. (eds.), </a:t>
            </a:r>
            <a:r>
              <a:rPr lang="en-GB" sz="1200" i="1" dirty="0">
                <a:latin typeface="Avenir Next LT Pro" panose="020B0504020202020204" pitchFamily="34" charset="0"/>
              </a:rPr>
              <a:t>Emotion, Politics and Society</a:t>
            </a:r>
            <a:r>
              <a:rPr lang="en-GB" sz="1200" dirty="0">
                <a:latin typeface="Avenir Next LT Pro" panose="020B0504020202020204" pitchFamily="34" charset="0"/>
              </a:rPr>
              <a:t>, London, Palgrave Macmillan, 14-30.</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Kemmer, L., Peters, C.H., Weber, V., Anderson, B., </a:t>
            </a:r>
            <a:r>
              <a:rPr lang="en-GB" sz="1200" dirty="0" err="1">
                <a:latin typeface="Avenir Next LT Pro" panose="020B0504020202020204" pitchFamily="34" charset="0"/>
              </a:rPr>
              <a:t>Mühlhoff</a:t>
            </a:r>
            <a:r>
              <a:rPr lang="en-GB" sz="1200" dirty="0">
                <a:latin typeface="Avenir Next LT Pro" panose="020B0504020202020204" pitchFamily="34" charset="0"/>
              </a:rPr>
              <a:t>, R. (2019). On right-wing movements, spheres, and resonances: an interview with Ben Anderson and Rainer Mühlhoff, </a:t>
            </a:r>
            <a:r>
              <a:rPr lang="en-GB" sz="1200" i="1" dirty="0" err="1">
                <a:latin typeface="Avenir Next LT Pro" panose="020B0504020202020204" pitchFamily="34" charset="0"/>
              </a:rPr>
              <a:t>Distinktion</a:t>
            </a:r>
            <a:r>
              <a:rPr lang="en-GB" sz="1200" i="1" dirty="0">
                <a:latin typeface="Avenir Next LT Pro" panose="020B0504020202020204" pitchFamily="34" charset="0"/>
              </a:rPr>
              <a:t>: Journal of Social Theory</a:t>
            </a:r>
            <a:r>
              <a:rPr lang="en-GB" sz="1200" dirty="0">
                <a:latin typeface="Avenir Next LT Pro" panose="020B0504020202020204" pitchFamily="34" charset="0"/>
              </a:rPr>
              <a:t>, 20:1, 25-41.</a:t>
            </a:r>
            <a:endParaRPr lang="it-IT" sz="1200" dirty="0">
              <a:latin typeface="Avenir Next LT Pro" panose="020B0504020202020204" pitchFamily="34" charset="0"/>
            </a:endParaRPr>
          </a:p>
          <a:p>
            <a:pPr marL="712788" indent="-712788">
              <a:buNone/>
            </a:pPr>
            <a:r>
              <a:rPr lang="en-GB" sz="1200" dirty="0" err="1">
                <a:latin typeface="Avenir Next LT Pro" panose="020B0504020202020204" pitchFamily="34" charset="0"/>
              </a:rPr>
              <a:t>Kinnvall</a:t>
            </a:r>
            <a:r>
              <a:rPr lang="en-GB" sz="1200" dirty="0">
                <a:latin typeface="Avenir Next LT Pro" panose="020B0504020202020204" pitchFamily="34" charset="0"/>
              </a:rPr>
              <a:t>, C. (2013). Trauma and the Politics of Fear: Europe at the Crossroads, in: Demertzis, N. (ed.), </a:t>
            </a:r>
            <a:r>
              <a:rPr lang="en-GB" sz="1200" i="1" dirty="0">
                <a:latin typeface="Avenir Next LT Pro" panose="020B0504020202020204" pitchFamily="34" charset="0"/>
              </a:rPr>
              <a:t>Emotions in Politics</a:t>
            </a:r>
            <a:r>
              <a:rPr lang="en-GB" sz="1200" dirty="0">
                <a:latin typeface="Avenir Next LT Pro" panose="020B0504020202020204" pitchFamily="34" charset="0"/>
              </a:rPr>
              <a:t>, London, Palgrave Macmillan, 143-166.</a:t>
            </a:r>
            <a:endParaRPr lang="it-IT" sz="1400" dirty="0">
              <a:latin typeface="Avenir Next LT Pro" panose="020B0504020202020204" pitchFamily="34" charset="0"/>
            </a:endParaRPr>
          </a:p>
        </p:txBody>
      </p:sp>
      <p:pic>
        <p:nvPicPr>
          <p:cNvPr id="5" name="Picture 2" descr="Risultati immagini per universita' degli studi di firenze">
            <a:extLst>
              <a:ext uri="{FF2B5EF4-FFF2-40B4-BE49-F238E27FC236}">
                <a16:creationId xmlns:a16="http://schemas.microsoft.com/office/drawing/2014/main" id="{25D81D1C-039D-55CD-391F-CB8DE71404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40615" y="6568304"/>
            <a:ext cx="504057" cy="263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35014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72087-0D7D-63AC-FCD7-495A20665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0B077-3D65-911D-3582-1CBA40D70BAF}"/>
              </a:ext>
            </a:extLst>
          </p:cNvPr>
          <p:cNvSpPr>
            <a:spLocks noGrp="1"/>
          </p:cNvSpPr>
          <p:nvPr>
            <p:ph type="title"/>
          </p:nvPr>
        </p:nvSpPr>
        <p:spPr>
          <a:xfrm>
            <a:off x="8832304" y="0"/>
            <a:ext cx="3359696" cy="764704"/>
          </a:xfrm>
        </p:spPr>
        <p:txBody>
          <a:bodyPr>
            <a:normAutofit/>
          </a:bodyPr>
          <a:lstStyle/>
          <a:p>
            <a:pPr algn="l"/>
            <a:r>
              <a:rPr lang="en-GB" sz="3600" dirty="0">
                <a:solidFill>
                  <a:schemeClr val="bg1"/>
                </a:solidFill>
                <a:latin typeface="Avenir Next LT Pro" panose="020B0504020202020204" pitchFamily="34" charset="0"/>
              </a:rPr>
              <a:t>References</a:t>
            </a:r>
          </a:p>
        </p:txBody>
      </p:sp>
      <p:sp>
        <p:nvSpPr>
          <p:cNvPr id="3" name="Content Placeholder 2">
            <a:extLst>
              <a:ext uri="{FF2B5EF4-FFF2-40B4-BE49-F238E27FC236}">
                <a16:creationId xmlns:a16="http://schemas.microsoft.com/office/drawing/2014/main" id="{93DA3705-6142-58DA-A6D7-5A4BA077DBF8}"/>
              </a:ext>
            </a:extLst>
          </p:cNvPr>
          <p:cNvSpPr>
            <a:spLocks noGrp="1"/>
          </p:cNvSpPr>
          <p:nvPr>
            <p:ph idx="1"/>
          </p:nvPr>
        </p:nvSpPr>
        <p:spPr>
          <a:xfrm>
            <a:off x="47327" y="767148"/>
            <a:ext cx="11978010" cy="5996151"/>
          </a:xfrm>
          <a:solidFill>
            <a:schemeClr val="bg1">
              <a:alpha val="70000"/>
            </a:schemeClr>
          </a:solidFill>
        </p:spPr>
        <p:txBody>
          <a:bodyPr>
            <a:noAutofit/>
          </a:bodyPr>
          <a:lstStyle/>
          <a:p>
            <a:pPr marL="712788" indent="-712788">
              <a:buNone/>
            </a:pPr>
            <a:r>
              <a:rPr lang="en-GB" sz="1200" dirty="0">
                <a:latin typeface="Avenir Next LT Pro" panose="020B0504020202020204" pitchFamily="34" charset="0"/>
              </a:rPr>
              <a:t>Marcus, G.E. (2000). Emotions in politics, </a:t>
            </a:r>
            <a:r>
              <a:rPr lang="en-GB" sz="1200" i="1" dirty="0">
                <a:latin typeface="Avenir Next LT Pro" panose="020B0504020202020204" pitchFamily="34" charset="0"/>
              </a:rPr>
              <a:t>Annual review of political science</a:t>
            </a:r>
            <a:r>
              <a:rPr lang="en-GB" sz="1200" dirty="0">
                <a:latin typeface="Avenir Next LT Pro" panose="020B0504020202020204" pitchFamily="34" charset="0"/>
              </a:rPr>
              <a:t>, 3(1), 221-250.</a:t>
            </a:r>
            <a:endParaRPr lang="it-IT" sz="1200" dirty="0">
              <a:latin typeface="Avenir Next LT Pro" panose="020B0504020202020204" pitchFamily="34" charset="0"/>
            </a:endParaRPr>
          </a:p>
          <a:p>
            <a:pPr marL="712788" indent="-712788">
              <a:buNone/>
            </a:pPr>
            <a:r>
              <a:rPr lang="fr-FR" sz="1200" dirty="0" err="1">
                <a:latin typeface="Avenir Next LT Pro" panose="020B0504020202020204" pitchFamily="34" charset="0"/>
              </a:rPr>
              <a:t>Martuccelli</a:t>
            </a:r>
            <a:r>
              <a:rPr lang="fr-FR" sz="1200" dirty="0">
                <a:latin typeface="Avenir Next LT Pro" panose="020B0504020202020204" pitchFamily="34" charset="0"/>
              </a:rPr>
              <a:t>, D. (2016). L’affectivité implicative et la vie en société, </a:t>
            </a:r>
            <a:r>
              <a:rPr lang="fr-FR" sz="1200" i="1" dirty="0" err="1">
                <a:latin typeface="Avenir Next LT Pro" panose="020B0504020202020204" pitchFamily="34" charset="0"/>
              </a:rPr>
              <a:t>Quaderni</a:t>
            </a:r>
            <a:r>
              <a:rPr lang="fr-FR" sz="1200" i="1" dirty="0">
                <a:latin typeface="Avenir Next LT Pro" panose="020B0504020202020204" pitchFamily="34" charset="0"/>
              </a:rPr>
              <a:t> di </a:t>
            </a:r>
            <a:r>
              <a:rPr lang="fr-FR" sz="1200" i="1" dirty="0" err="1">
                <a:latin typeface="Avenir Next LT Pro" panose="020B0504020202020204" pitchFamily="34" charset="0"/>
              </a:rPr>
              <a:t>teoria</a:t>
            </a:r>
            <a:r>
              <a:rPr lang="fr-FR" sz="1200" i="1" dirty="0">
                <a:latin typeface="Avenir Next LT Pro" panose="020B0504020202020204" pitchFamily="34" charset="0"/>
              </a:rPr>
              <a:t> sociale</a:t>
            </a:r>
            <a:r>
              <a:rPr lang="fr-FR" sz="1200" dirty="0">
                <a:latin typeface="Avenir Next LT Pro" panose="020B0504020202020204" pitchFamily="34" charset="0"/>
              </a:rPr>
              <a:t>, 1, 9-28.</a:t>
            </a:r>
            <a:endParaRPr lang="it-IT" sz="1200" dirty="0">
              <a:latin typeface="Avenir Next LT Pro" panose="020B0504020202020204" pitchFamily="34" charset="0"/>
            </a:endParaRPr>
          </a:p>
          <a:p>
            <a:pPr marL="712788" indent="-712788">
              <a:buNone/>
            </a:pPr>
            <a:r>
              <a:rPr lang="en-GB" sz="1200" dirty="0" err="1">
                <a:latin typeface="Avenir Next LT Pro" panose="020B0504020202020204" pitchFamily="34" charset="0"/>
              </a:rPr>
              <a:t>Massumi</a:t>
            </a:r>
            <a:r>
              <a:rPr lang="en-GB" sz="1200" dirty="0">
                <a:latin typeface="Avenir Next LT Pro" panose="020B0504020202020204" pitchFamily="34" charset="0"/>
              </a:rPr>
              <a:t>, B. (2015). </a:t>
            </a:r>
            <a:r>
              <a:rPr lang="en-GB" sz="1200" i="1" dirty="0">
                <a:latin typeface="Avenir Next LT Pro" panose="020B0504020202020204" pitchFamily="34" charset="0"/>
              </a:rPr>
              <a:t>Politics of affect</a:t>
            </a:r>
            <a:r>
              <a:rPr lang="en-GB" sz="1200" dirty="0">
                <a:latin typeface="Avenir Next LT Pro" panose="020B0504020202020204" pitchFamily="34" charset="0"/>
              </a:rPr>
              <a:t>, Cambridge, Polity Press.</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Mishra, P. (2017). </a:t>
            </a:r>
            <a:r>
              <a:rPr lang="en-GB" sz="1200" i="1" dirty="0">
                <a:latin typeface="Avenir Next LT Pro" panose="020B0504020202020204" pitchFamily="34" charset="0"/>
              </a:rPr>
              <a:t>Age of anger: A history of the present</a:t>
            </a:r>
            <a:r>
              <a:rPr lang="en-GB" sz="1200" dirty="0">
                <a:latin typeface="Avenir Next LT Pro" panose="020B0504020202020204" pitchFamily="34" charset="0"/>
              </a:rPr>
              <a:t>, New York, Macmillan. </a:t>
            </a:r>
            <a:endParaRPr lang="it-IT" sz="1200" dirty="0">
              <a:latin typeface="Avenir Next LT Pro" panose="020B0504020202020204" pitchFamily="34" charset="0"/>
            </a:endParaRPr>
          </a:p>
          <a:p>
            <a:pPr marL="712788" indent="-712788">
              <a:buNone/>
            </a:pPr>
            <a:r>
              <a:rPr lang="en-GB" sz="1200" dirty="0" err="1">
                <a:latin typeface="Avenir Next LT Pro" panose="020B0504020202020204" pitchFamily="34" charset="0"/>
              </a:rPr>
              <a:t>Mühlhoff</a:t>
            </a:r>
            <a:r>
              <a:rPr lang="en-GB" sz="1200" dirty="0">
                <a:latin typeface="Avenir Next LT Pro" panose="020B0504020202020204" pitchFamily="34" charset="0"/>
              </a:rPr>
              <a:t>, R. (2015). Affective resonance and social interaction, </a:t>
            </a:r>
            <a:r>
              <a:rPr lang="en-GB" sz="1200" i="1" dirty="0">
                <a:latin typeface="Avenir Next LT Pro" panose="020B0504020202020204" pitchFamily="34" charset="0"/>
              </a:rPr>
              <a:t>Phenomenology and the Cognitive Sciences</a:t>
            </a:r>
            <a:r>
              <a:rPr lang="en-GB" sz="1200" dirty="0">
                <a:latin typeface="Avenir Next LT Pro" panose="020B0504020202020204" pitchFamily="34" charset="0"/>
              </a:rPr>
              <a:t>, 14(4), 1001-1019.</a:t>
            </a:r>
            <a:endParaRPr lang="it-IT" sz="1200" dirty="0">
              <a:latin typeface="Avenir Next LT Pro" panose="020B0504020202020204" pitchFamily="34" charset="0"/>
            </a:endParaRPr>
          </a:p>
          <a:p>
            <a:pPr marL="712788" indent="-712788">
              <a:buNone/>
            </a:pPr>
            <a:r>
              <a:rPr lang="en-GB" sz="1200" dirty="0" err="1">
                <a:latin typeface="Avenir Next LT Pro" panose="020B0504020202020204" pitchFamily="34" charset="0"/>
              </a:rPr>
              <a:t>Mühlhoff</a:t>
            </a:r>
            <a:r>
              <a:rPr lang="en-GB" sz="1200" dirty="0">
                <a:latin typeface="Avenir Next LT Pro" panose="020B0504020202020204" pitchFamily="34" charset="0"/>
              </a:rPr>
              <a:t>, R. (2019). Affective disposition, in Slaby, J., von Scheve, C. (eds.), </a:t>
            </a:r>
            <a:r>
              <a:rPr lang="en-GB" sz="1200" i="1" dirty="0">
                <a:latin typeface="Avenir Next LT Pro" panose="020B0504020202020204" pitchFamily="34" charset="0"/>
              </a:rPr>
              <a:t>Affective societies: Key concepts</a:t>
            </a:r>
            <a:r>
              <a:rPr lang="en-GB" sz="1200" dirty="0">
                <a:latin typeface="Avenir Next LT Pro" panose="020B0504020202020204" pitchFamily="34" charset="0"/>
              </a:rPr>
              <a:t>, New York, Routledge, 119-130.</a:t>
            </a:r>
            <a:endParaRPr lang="it-IT" sz="1200" dirty="0">
              <a:latin typeface="Avenir Next LT Pro" panose="020B0504020202020204" pitchFamily="34" charset="0"/>
            </a:endParaRPr>
          </a:p>
          <a:p>
            <a:pPr marL="712788" indent="-712788">
              <a:buNone/>
            </a:pPr>
            <a:r>
              <a:rPr lang="it-IT" sz="1200" dirty="0">
                <a:latin typeface="Avenir Next LT Pro" panose="020B0504020202020204" pitchFamily="34" charset="0"/>
              </a:rPr>
              <a:t>Pratesi, A. (2018). </a:t>
            </a:r>
            <a:r>
              <a:rPr lang="it-IT" sz="1200" i="1" dirty="0">
                <a:latin typeface="Avenir Next LT Pro" panose="020B0504020202020204" pitchFamily="34" charset="0"/>
              </a:rPr>
              <a:t>Doing Care, Doing </a:t>
            </a:r>
            <a:r>
              <a:rPr lang="it-IT" sz="1200" i="1" dirty="0" err="1">
                <a:latin typeface="Avenir Next LT Pro" panose="020B0504020202020204" pitchFamily="34" charset="0"/>
              </a:rPr>
              <a:t>Citizenship</a:t>
            </a:r>
            <a:r>
              <a:rPr lang="it-IT" sz="1200" i="1" dirty="0">
                <a:latin typeface="Avenir Next LT Pro" panose="020B0504020202020204" pitchFamily="34" charset="0"/>
              </a:rPr>
              <a:t>. </a:t>
            </a:r>
            <a:r>
              <a:rPr lang="en-GB" sz="1200" i="1" dirty="0">
                <a:latin typeface="Avenir Next LT Pro" panose="020B0504020202020204" pitchFamily="34" charset="0"/>
              </a:rPr>
              <a:t>Towards a Micro-situated and Emotion- based Model of Social Inclusion</a:t>
            </a:r>
            <a:r>
              <a:rPr lang="en-GB" sz="1200" dirty="0">
                <a:latin typeface="Avenir Next LT Pro" panose="020B0504020202020204" pitchFamily="34" charset="0"/>
              </a:rPr>
              <a:t>, London, Palgrave Macmillan, Springer.</a:t>
            </a:r>
            <a:endParaRPr lang="it-IT" sz="1200" dirty="0">
              <a:latin typeface="Avenir Next LT Pro" panose="020B0504020202020204" pitchFamily="34" charset="0"/>
            </a:endParaRPr>
          </a:p>
          <a:p>
            <a:pPr marL="712788" indent="-712788">
              <a:buNone/>
            </a:pPr>
            <a:r>
              <a:rPr lang="en-US" sz="1200" dirty="0">
                <a:latin typeface="Avenir Next LT Pro" panose="020B0504020202020204" pitchFamily="34" charset="0"/>
              </a:rPr>
              <a:t>Pratesi, A. (2019). Review of Wahl-Jorgensen ‘Emotions, Media and Politics’, 2019, Cambridge, Polity Press, in: </a:t>
            </a:r>
            <a:r>
              <a:rPr lang="en-US" sz="1200" i="1" dirty="0">
                <a:latin typeface="Avenir Next LT Pro" panose="020B0504020202020204" pitchFamily="34" charset="0"/>
              </a:rPr>
              <a:t>Cambio. </a:t>
            </a:r>
            <a:r>
              <a:rPr lang="it-IT" sz="1200" i="1" dirty="0">
                <a:latin typeface="Avenir Next LT Pro" panose="020B0504020202020204" pitchFamily="34" charset="0"/>
              </a:rPr>
              <a:t>Rivista sulle trasformazioni sociali</a:t>
            </a:r>
            <a:r>
              <a:rPr lang="it-IT" sz="1200" dirty="0">
                <a:latin typeface="Avenir Next LT Pro" panose="020B0504020202020204" pitchFamily="34" charset="0"/>
              </a:rPr>
              <a:t>. 9, 17, 139-142. ISSN online 2239-1118.</a:t>
            </a:r>
          </a:p>
          <a:p>
            <a:pPr marL="712788" indent="-712788">
              <a:buNone/>
            </a:pPr>
            <a:r>
              <a:rPr lang="it-IT" sz="1200" dirty="0">
                <a:latin typeface="Avenir Next LT Pro" panose="020B0504020202020204" pitchFamily="34" charset="0"/>
              </a:rPr>
              <a:t>Pratesi, A. (2021). </a:t>
            </a:r>
            <a:r>
              <a:rPr lang="it-IT" sz="1200" dirty="0" err="1">
                <a:latin typeface="Avenir Next LT Pro" panose="020B0504020202020204" pitchFamily="34" charset="0"/>
              </a:rPr>
              <a:t>Ain’t</a:t>
            </a:r>
            <a:r>
              <a:rPr lang="it-IT" sz="1200" dirty="0">
                <a:latin typeface="Avenir Next LT Pro" panose="020B0504020202020204" pitchFamily="34" charset="0"/>
              </a:rPr>
              <a:t> I family? </a:t>
            </a:r>
            <a:r>
              <a:rPr lang="en-GB" sz="1200" dirty="0">
                <a:latin typeface="Avenir Next LT Pro" panose="020B0504020202020204" pitchFamily="34" charset="0"/>
              </a:rPr>
              <a:t>Transnational acts of family and social change, in Overcoming Family Boundaries. The promises and situatedness of the family practices perspective, Special Issue, </a:t>
            </a:r>
            <a:r>
              <a:rPr lang="en-GB" sz="1200" i="1" dirty="0" err="1">
                <a:latin typeface="Avenir Next LT Pro" panose="020B0504020202020204" pitchFamily="34" charset="0"/>
              </a:rPr>
              <a:t>Rassegna</a:t>
            </a:r>
            <a:r>
              <a:rPr lang="en-GB" sz="1200" i="1" dirty="0">
                <a:latin typeface="Avenir Next LT Pro" panose="020B0504020202020204" pitchFamily="34" charset="0"/>
              </a:rPr>
              <a:t> </a:t>
            </a:r>
            <a:r>
              <a:rPr lang="en-GB" sz="1200" i="1" dirty="0" err="1">
                <a:latin typeface="Avenir Next LT Pro" panose="020B0504020202020204" pitchFamily="34" charset="0"/>
              </a:rPr>
              <a:t>Italiana</a:t>
            </a:r>
            <a:r>
              <a:rPr lang="en-GB" sz="1200" i="1" dirty="0">
                <a:latin typeface="Avenir Next LT Pro" panose="020B0504020202020204" pitchFamily="34" charset="0"/>
              </a:rPr>
              <a:t> di </a:t>
            </a:r>
            <a:r>
              <a:rPr lang="en-GB" sz="1200" i="1" dirty="0" err="1">
                <a:latin typeface="Avenir Next LT Pro" panose="020B0504020202020204" pitchFamily="34" charset="0"/>
              </a:rPr>
              <a:t>Sociologia</a:t>
            </a:r>
            <a:r>
              <a:rPr lang="en-GB" sz="1200" dirty="0">
                <a:latin typeface="Avenir Next LT Pro" panose="020B0504020202020204" pitchFamily="34" charset="0"/>
              </a:rPr>
              <a:t>, 4 (12), 67-84. </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Pratesi, A. (2022). The ‘Edge Effect’: Unfolding the Phenomenological Potential of Citizenship through Interdisciplinary and Emotion-Based Approaches. In Kleinschmidt, Natarajan, Neuburger, </a:t>
            </a:r>
            <a:r>
              <a:rPr lang="en-GB" sz="1200" dirty="0" err="1">
                <a:latin typeface="Avenir Next LT Pro" panose="020B0504020202020204" pitchFamily="34" charset="0"/>
              </a:rPr>
              <a:t>Peeck</a:t>
            </a:r>
            <a:r>
              <a:rPr lang="en-GB" sz="1200" dirty="0">
                <a:latin typeface="Avenir Next LT Pro" panose="020B0504020202020204" pitchFamily="34" charset="0"/>
              </a:rPr>
              <a:t>-Ho, Schröder, </a:t>
            </a:r>
            <a:r>
              <a:rPr lang="en-GB" sz="1200" dirty="0" err="1">
                <a:latin typeface="Avenir Next LT Pro" panose="020B0504020202020204" pitchFamily="34" charset="0"/>
              </a:rPr>
              <a:t>Sielert</a:t>
            </a:r>
            <a:r>
              <a:rPr lang="en-GB" sz="1200" dirty="0">
                <a:latin typeface="Avenir Next LT Pro" panose="020B0504020202020204" pitchFamily="34" charset="0"/>
              </a:rPr>
              <a:t>, Supik (eds.), </a:t>
            </a:r>
            <a:r>
              <a:rPr lang="en-GB" sz="1200" i="1" dirty="0">
                <a:latin typeface="Avenir Next LT Pro" panose="020B0504020202020204" pitchFamily="34" charset="0"/>
              </a:rPr>
              <a:t>Gender, Race and Inclusive Citizenship. Dialogues about Acts and Regimes of Belonging</a:t>
            </a:r>
            <a:r>
              <a:rPr lang="en-GB" sz="1200" dirty="0">
                <a:latin typeface="Avenir Next LT Pro" panose="020B0504020202020204" pitchFamily="34" charset="0"/>
              </a:rPr>
              <a:t>. Wiesbaden: Springer. ISBN: 978-3-658-36390-1, 93-117. </a:t>
            </a:r>
            <a:r>
              <a:rPr lang="en-GB" sz="1200" u="sng" dirty="0">
                <a:latin typeface="Avenir Next LT Pro" panose="020B0504020202020204" pitchFamily="34" charset="0"/>
                <a:hlinkClick r:id="rId3"/>
              </a:rPr>
              <a:t>online access</a:t>
            </a:r>
            <a:r>
              <a:rPr lang="en-GB" sz="1200" dirty="0">
                <a:latin typeface="Avenir Next LT Pro" panose="020B0504020202020204" pitchFamily="34" charset="0"/>
              </a:rPr>
              <a:t> </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Pratesi, A. (2023). Six Memos for the Current Time. Rethinking six contemporary sociological matters in light of the emotional dynamics shaping them. </a:t>
            </a:r>
            <a:r>
              <a:rPr lang="en-US" sz="1200" dirty="0">
                <a:latin typeface="Avenir Next LT Pro" panose="020B0504020202020204" pitchFamily="34" charset="0"/>
              </a:rPr>
              <a:t>CAMBIO, vol. 12, 109-123, ISSN:2239-1118. </a:t>
            </a:r>
            <a:r>
              <a:rPr lang="en-US" sz="1200" u="sng" dirty="0">
                <a:latin typeface="Avenir Next LT Pro" panose="020B0504020202020204" pitchFamily="34" charset="0"/>
                <a:hlinkClick r:id="rId4"/>
              </a:rPr>
              <a:t>online access</a:t>
            </a:r>
            <a:endParaRPr lang="it-IT" sz="1200" dirty="0">
              <a:latin typeface="Avenir Next LT Pro" panose="020B0504020202020204" pitchFamily="34" charset="0"/>
            </a:endParaRPr>
          </a:p>
          <a:p>
            <a:pPr marL="712788" indent="-712788">
              <a:buNone/>
            </a:pPr>
            <a:r>
              <a:rPr lang="en-US" sz="1200" dirty="0">
                <a:latin typeface="Avenir Next LT Pro" panose="020B0504020202020204" pitchFamily="34" charset="0"/>
              </a:rPr>
              <a:t>Pratesi, A. (2023a). Emotions and Social change. Rethinking the theoretical relevance of emotions in light of emerging social and political phenomena. </a:t>
            </a:r>
            <a:r>
              <a:rPr lang="it-IT" sz="1200" i="1" dirty="0">
                <a:latin typeface="Avenir Next LT Pro" panose="020B0504020202020204" pitchFamily="34" charset="0"/>
              </a:rPr>
              <a:t>Sociologia Italiana</a:t>
            </a:r>
            <a:r>
              <a:rPr lang="it-IT" sz="1200" dirty="0">
                <a:latin typeface="Avenir Next LT Pro" panose="020B0504020202020204" pitchFamily="34" charset="0"/>
              </a:rPr>
              <a:t>, </a:t>
            </a:r>
            <a:r>
              <a:rPr lang="it-IT" sz="1200" i="1" dirty="0">
                <a:latin typeface="Avenir Next LT Pro" panose="020B0504020202020204" pitchFamily="34" charset="0"/>
              </a:rPr>
              <a:t>AIS Journal of </a:t>
            </a:r>
            <a:r>
              <a:rPr lang="it-IT" sz="1200" i="1" dirty="0" err="1">
                <a:latin typeface="Avenir Next LT Pro" panose="020B0504020202020204" pitchFamily="34" charset="0"/>
              </a:rPr>
              <a:t>Sociology</a:t>
            </a:r>
            <a:r>
              <a:rPr lang="it-IT" sz="1200" dirty="0">
                <a:latin typeface="Avenir Next LT Pro" panose="020B0504020202020204" pitchFamily="34" charset="0"/>
              </a:rPr>
              <a:t>, Egea-Bocconi Ed., Milano. </a:t>
            </a:r>
            <a:r>
              <a:rPr lang="en-US" sz="1200" dirty="0">
                <a:latin typeface="Avenir Next LT Pro" panose="020B0504020202020204" pitchFamily="34" charset="0"/>
              </a:rPr>
              <a:t>ISSN 2281-2652, </a:t>
            </a:r>
            <a:r>
              <a:rPr lang="en-US" sz="1200" dirty="0" err="1">
                <a:latin typeface="Avenir Next LT Pro" panose="020B0504020202020204" pitchFamily="34" charset="0"/>
              </a:rPr>
              <a:t>ISSNe</a:t>
            </a:r>
            <a:r>
              <a:rPr lang="en-US" sz="1200" dirty="0">
                <a:latin typeface="Avenir Next LT Pro" panose="020B0504020202020204" pitchFamily="34" charset="0"/>
              </a:rPr>
              <a:t> 2611-5255, 9-29. </a:t>
            </a:r>
            <a:r>
              <a:rPr lang="en-US" sz="1200" u="sng" dirty="0">
                <a:latin typeface="Avenir Next LT Pro" panose="020B0504020202020204" pitchFamily="34" charset="0"/>
                <a:hlinkClick r:id="rId5"/>
              </a:rPr>
              <a:t>online access</a:t>
            </a:r>
            <a:endParaRPr lang="it-IT" sz="1200" dirty="0">
              <a:latin typeface="Avenir Next LT Pro" panose="020B0504020202020204" pitchFamily="34" charset="0"/>
            </a:endParaRPr>
          </a:p>
          <a:p>
            <a:pPr marL="712788" indent="-712788">
              <a:buNone/>
            </a:pPr>
            <a:r>
              <a:rPr lang="en-US" sz="1200" dirty="0">
                <a:latin typeface="Avenir Next LT Pro" panose="020B0504020202020204" pitchFamily="34" charset="0"/>
              </a:rPr>
              <a:t>Pratesi, A. (2026). Emotions and Social Change. Theoretical and Empirical Perspectives. Palgrave </a:t>
            </a:r>
            <a:r>
              <a:rPr lang="en-US" sz="1200" dirty="0" err="1">
                <a:latin typeface="Avenir Next LT Pro" panose="020B0504020202020204" pitchFamily="34" charset="0"/>
              </a:rPr>
              <a:t>McMilla</a:t>
            </a:r>
            <a:r>
              <a:rPr lang="en-US" sz="1200" dirty="0">
                <a:latin typeface="Avenir Next LT Pro" panose="020B0504020202020204" pitchFamily="34" charset="0"/>
              </a:rPr>
              <a:t>, Springer. </a:t>
            </a:r>
          </a:p>
          <a:p>
            <a:pPr marL="712788" indent="-712788">
              <a:buNone/>
            </a:pPr>
            <a:r>
              <a:rPr lang="en-US" sz="1200" dirty="0">
                <a:latin typeface="Avenir Next LT Pro" panose="020B0504020202020204" pitchFamily="34" charset="0"/>
              </a:rPr>
              <a:t>Qi, X. (2024). Emotion in and through crisis. </a:t>
            </a:r>
            <a:r>
              <a:rPr lang="en-US" sz="1200" i="1" dirty="0">
                <a:latin typeface="Avenir Next LT Pro" panose="020B0504020202020204" pitchFamily="34" charset="0"/>
              </a:rPr>
              <a:t>The British Journal of Sociology</a:t>
            </a:r>
            <a:r>
              <a:rPr lang="en-US" sz="1200" dirty="0">
                <a:latin typeface="Avenir Next LT Pro" panose="020B0504020202020204" pitchFamily="34" charset="0"/>
              </a:rPr>
              <a:t>, </a:t>
            </a:r>
            <a:r>
              <a:rPr lang="en-US" sz="1200" i="1" dirty="0">
                <a:latin typeface="Avenir Next LT Pro" panose="020B0504020202020204" pitchFamily="34" charset="0"/>
              </a:rPr>
              <a:t>75</a:t>
            </a:r>
            <a:r>
              <a:rPr lang="en-US" sz="1200" dirty="0">
                <a:latin typeface="Avenir Next LT Pro" panose="020B0504020202020204" pitchFamily="34" charset="0"/>
              </a:rPr>
              <a:t>(5), 908-921.</a:t>
            </a:r>
            <a:endParaRPr lang="it-IT" sz="1200" dirty="0">
              <a:latin typeface="Avenir Next LT Pro" panose="020B0504020202020204" pitchFamily="34" charset="0"/>
            </a:endParaRPr>
          </a:p>
          <a:p>
            <a:pPr marL="712788" indent="-712788">
              <a:buNone/>
            </a:pPr>
            <a:r>
              <a:rPr lang="en-US" sz="1200" dirty="0">
                <a:latin typeface="Avenir Next LT Pro" panose="020B0504020202020204" pitchFamily="34" charset="0"/>
              </a:rPr>
              <a:t>Sennett, R. (2011). The foreigner, </a:t>
            </a:r>
            <a:r>
              <a:rPr lang="en-US" sz="1200" dirty="0" err="1">
                <a:latin typeface="Avenir Next LT Pro" panose="020B0504020202020204" pitchFamily="34" charset="0"/>
              </a:rPr>
              <a:t>Burneside</a:t>
            </a:r>
            <a:r>
              <a:rPr lang="en-US" sz="1200" dirty="0">
                <a:latin typeface="Avenir Next LT Pro" panose="020B0504020202020204" pitchFamily="34" charset="0"/>
              </a:rPr>
              <a:t>, Kendal, </a:t>
            </a:r>
            <a:r>
              <a:rPr lang="en-US" sz="1200" dirty="0" err="1">
                <a:latin typeface="Avenir Next LT Pro" panose="020B0504020202020204" pitchFamily="34" charset="0"/>
              </a:rPr>
              <a:t>Notting</a:t>
            </a:r>
            <a:r>
              <a:rPr lang="en-US" sz="1200" dirty="0">
                <a:latin typeface="Avenir Next LT Pro" panose="020B0504020202020204" pitchFamily="34" charset="0"/>
              </a:rPr>
              <a:t> Hill Editions.</a:t>
            </a:r>
          </a:p>
          <a:p>
            <a:pPr marL="712788" indent="-712788">
              <a:buNone/>
            </a:pPr>
            <a:r>
              <a:rPr lang="en-US" sz="1200" dirty="0">
                <a:latin typeface="Avenir Next LT Pro" panose="020B0504020202020204" pitchFamily="34" charset="0"/>
              </a:rPr>
              <a:t>Sharma, M. (2013). The Liminality of Contemporary Culture, Bodhi: An Interdisciplinary Journal, 6, 109-119.</a:t>
            </a:r>
          </a:p>
          <a:p>
            <a:pPr marL="712788" indent="-712788">
              <a:buNone/>
            </a:pPr>
            <a:r>
              <a:rPr lang="en-GB" sz="1200" dirty="0">
                <a:latin typeface="Avenir Next LT Pro" panose="020B0504020202020204" pitchFamily="34" charset="0"/>
              </a:rPr>
              <a:t>Scheff, T.J. (2019). The Origins of World War II: Hitler’s Appeal to the Germans, in </a:t>
            </a:r>
            <a:r>
              <a:rPr lang="en-GB" sz="1200" i="1" dirty="0">
                <a:latin typeface="Avenir Next LT Pro" panose="020B0504020202020204" pitchFamily="34" charset="0"/>
              </a:rPr>
              <a:t>Bloody Revenge</a:t>
            </a:r>
            <a:r>
              <a:rPr lang="en-GB" sz="1200" dirty="0">
                <a:latin typeface="Avenir Next LT Pro" panose="020B0504020202020204" pitchFamily="34" charset="0"/>
              </a:rPr>
              <a:t>, New York, Routledge, 105-124.</a:t>
            </a:r>
            <a:endParaRPr lang="it-IT" sz="1200" dirty="0">
              <a:latin typeface="Avenir Next LT Pro" panose="020B0504020202020204" pitchFamily="34" charset="0"/>
            </a:endParaRPr>
          </a:p>
          <a:p>
            <a:pPr marL="712788" indent="-712788">
              <a:buNone/>
            </a:pPr>
            <a:r>
              <a:rPr lang="en-GB" sz="1200" dirty="0">
                <a:latin typeface="Avenir Next LT Pro" panose="020B0504020202020204" pitchFamily="34" charset="0"/>
              </a:rPr>
              <a:t>Schneider, R. A. (2023). </a:t>
            </a:r>
            <a:r>
              <a:rPr lang="en-GB" sz="1200" i="1" dirty="0">
                <a:latin typeface="Avenir Next LT Pro" panose="020B0504020202020204" pitchFamily="34" charset="0"/>
              </a:rPr>
              <a:t>The Return of Resentment</a:t>
            </a:r>
            <a:r>
              <a:rPr lang="en-GB" sz="1200" dirty="0">
                <a:latin typeface="Avenir Next LT Pro" panose="020B0504020202020204" pitchFamily="34" charset="0"/>
              </a:rPr>
              <a:t>, Chicago, University of Chicago Press. </a:t>
            </a:r>
            <a:endParaRPr lang="it-IT" sz="1200" dirty="0">
              <a:latin typeface="Avenir Next LT Pro" panose="020B0504020202020204" pitchFamily="34" charset="0"/>
            </a:endParaRPr>
          </a:p>
          <a:p>
            <a:pPr marL="712788" indent="-712788">
              <a:buNone/>
            </a:pPr>
            <a:r>
              <a:rPr lang="it-IT" sz="1200" dirty="0" err="1">
                <a:latin typeface="Avenir Next LT Pro" panose="020B0504020202020204" pitchFamily="34" charset="0"/>
              </a:rPr>
              <a:t>Tomelleri</a:t>
            </a:r>
            <a:r>
              <a:rPr lang="it-IT" sz="1200" dirty="0">
                <a:latin typeface="Avenir Next LT Pro" panose="020B0504020202020204" pitchFamily="34" charset="0"/>
              </a:rPr>
              <a:t>, S. (2004). </a:t>
            </a:r>
            <a:r>
              <a:rPr lang="it-IT" sz="1200" i="1" dirty="0">
                <a:latin typeface="Avenir Next LT Pro" panose="020B0504020202020204" pitchFamily="34" charset="0"/>
              </a:rPr>
              <a:t>La società del risentimento</a:t>
            </a:r>
            <a:r>
              <a:rPr lang="it-IT" sz="1200" dirty="0">
                <a:latin typeface="Avenir Next LT Pro" panose="020B0504020202020204" pitchFamily="34" charset="0"/>
              </a:rPr>
              <a:t>, Roma, Meltemi Editore. </a:t>
            </a:r>
          </a:p>
          <a:p>
            <a:pPr marL="712788" indent="-712788">
              <a:buNone/>
            </a:pPr>
            <a:r>
              <a:rPr lang="it-IT" sz="1200" dirty="0">
                <a:latin typeface="Avenir Next LT Pro" panose="020B0504020202020204" pitchFamily="34" charset="0"/>
              </a:rPr>
              <a:t>Turnaturi, G. (1995). </a:t>
            </a:r>
            <a:r>
              <a:rPr lang="it-IT" sz="1200" i="1" dirty="0">
                <a:latin typeface="Avenir Next LT Pro" panose="020B0504020202020204" pitchFamily="34" charset="0"/>
              </a:rPr>
              <a:t>La sociologia delle emozioni, </a:t>
            </a:r>
            <a:r>
              <a:rPr lang="it-IT" sz="1200" dirty="0">
                <a:latin typeface="Avenir Next LT Pro" panose="020B0504020202020204" pitchFamily="34" charset="0"/>
              </a:rPr>
              <a:t>Milano, Anabasi.</a:t>
            </a:r>
          </a:p>
          <a:p>
            <a:pPr marL="712788" indent="-712788">
              <a:buNone/>
            </a:pPr>
            <a:r>
              <a:rPr lang="en-US" sz="1200" dirty="0">
                <a:latin typeface="Avenir Next LT Pro" panose="020B0504020202020204" pitchFamily="34" charset="0"/>
              </a:rPr>
              <a:t>Turner, J. H., &amp; Stets, J. E. (2005). The sociology of emotions. Cambridge University Press.</a:t>
            </a:r>
          </a:p>
          <a:p>
            <a:pPr marL="712788" indent="-712788">
              <a:buNone/>
            </a:pPr>
            <a:r>
              <a:rPr lang="en-US" sz="1200" dirty="0">
                <a:latin typeface="Avenir Next LT Pro" panose="020B0504020202020204" pitchFamily="34" charset="0"/>
              </a:rPr>
              <a:t>Turner, J. H., &amp; Stets, J. E. (2006). Sociological theories of human emotions. Annual Review Sociology, 32(1), 25-52.</a:t>
            </a:r>
          </a:p>
        </p:txBody>
      </p:sp>
      <p:pic>
        <p:nvPicPr>
          <p:cNvPr id="5" name="Picture 2" descr="Risultati immagini per universita' degli studi di firenze">
            <a:extLst>
              <a:ext uri="{FF2B5EF4-FFF2-40B4-BE49-F238E27FC236}">
                <a16:creationId xmlns:a16="http://schemas.microsoft.com/office/drawing/2014/main" id="{8FF2590F-FE2A-F401-4CD4-FA0B77582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69443" y="6165304"/>
            <a:ext cx="1275230" cy="66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120291"/>
      </p:ext>
    </p:extLst>
  </p:cSld>
  <p:clrMapOvr>
    <a:masterClrMapping/>
  </p:clrMapOvr>
  <p:transition spd="slow">
    <p:fade/>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Unifi</Template>
  <TotalTime>6511</TotalTime>
  <Words>2258</Words>
  <Application>Microsoft Office PowerPoint</Application>
  <PresentationFormat>Widescreen</PresentationFormat>
  <Paragraphs>110</Paragraphs>
  <Slides>10</Slides>
  <Notes>8</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Avenir Next LT Pro</vt:lpstr>
      <vt:lpstr>Calibri</vt:lpstr>
      <vt:lpstr>Tema di Office</vt:lpstr>
      <vt:lpstr>Presentazione standard di PowerPoint</vt:lpstr>
      <vt:lpstr>Outline and premises</vt:lpstr>
      <vt:lpstr>Emotions and Society: Preliminary Remarks</vt:lpstr>
      <vt:lpstr>The sociological and political relevance of emotions</vt:lpstr>
      <vt:lpstr>Towards New Theoretical and Empirical Developments</vt:lpstr>
      <vt:lpstr>Concluding Thoughts:  Promising Directions for the Sociology of Emotions</vt:lpstr>
      <vt:lpstr>Molte grazie!</vt:lpstr>
      <vt:lpstr>References</vt:lpstr>
      <vt:lpstr>References</vt:lpstr>
      <vt:lpstr>Emotions and Social 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Alessandro Pratesi</dc:creator>
  <cp:lastModifiedBy>Alessandro Pratesi</cp:lastModifiedBy>
  <cp:revision>85</cp:revision>
  <dcterms:created xsi:type="dcterms:W3CDTF">2020-02-02T17:30:09Z</dcterms:created>
  <dcterms:modified xsi:type="dcterms:W3CDTF">2026-05-17T14:00:57Z</dcterms:modified>
</cp:coreProperties>
</file>