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32" r:id="rId1"/>
  </p:sldMasterIdLst>
  <p:notesMasterIdLst>
    <p:notesMasterId r:id="rId19"/>
  </p:notesMasterIdLst>
  <p:sldIdLst>
    <p:sldId id="256" r:id="rId2"/>
    <p:sldId id="258" r:id="rId3"/>
    <p:sldId id="262" r:id="rId4"/>
    <p:sldId id="259" r:id="rId5"/>
    <p:sldId id="290" r:id="rId6"/>
    <p:sldId id="293" r:id="rId7"/>
    <p:sldId id="297" r:id="rId8"/>
    <p:sldId id="305" r:id="rId9"/>
    <p:sldId id="317" r:id="rId10"/>
    <p:sldId id="268" r:id="rId11"/>
    <p:sldId id="269" r:id="rId12"/>
    <p:sldId id="271" r:id="rId13"/>
    <p:sldId id="272" r:id="rId14"/>
    <p:sldId id="274" r:id="rId15"/>
    <p:sldId id="276" r:id="rId16"/>
    <p:sldId id="278" r:id="rId17"/>
    <p:sldId id="309" r:id="rId18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3A607A"/>
    <a:srgbClr val="0F6D8A"/>
    <a:srgbClr val="436F8D"/>
    <a:srgbClr val="457799"/>
    <a:srgbClr val="538BB1"/>
    <a:srgbClr val="3C6885"/>
    <a:srgbClr val="3C6867"/>
    <a:srgbClr val="E4F1FD"/>
    <a:srgbClr val="02334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78" y="-13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image" Target="../media/image23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5.png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image" Target="../media/image26.png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32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6447EFB-0969-40F3-9530-E9465368B3A4}" type="datetimeFigureOut">
              <a:rPr lang="it-IT" smtClean="0"/>
              <a:t>26/11/2013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5878298-0159-4582-9A78-026425863E07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389700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67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867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14450" y="695325"/>
            <a:ext cx="4243388" cy="3182938"/>
          </a:xfrm>
          <a:ln w="12700" cap="flat"/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14450" y="695325"/>
            <a:ext cx="4243388" cy="3182938"/>
          </a:xfrm>
          <a:ln w="12700" cap="flat"/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14450" y="695325"/>
            <a:ext cx="4243388" cy="3182938"/>
          </a:xfrm>
          <a:ln w="12700" cap="flat"/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67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867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67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867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This paper is focused on </a:t>
            </a:r>
            <a:r>
              <a:rPr lang="en-GB" i="1" dirty="0"/>
              <a:t>GE </a:t>
            </a:r>
            <a:r>
              <a:rPr lang="en-GB" i="1" dirty="0" err="1"/>
              <a:t>Oil&amp;Gas</a:t>
            </a:r>
            <a:r>
              <a:rPr lang="en-GB" dirty="0"/>
              <a:t> gas turbine auxiliary systems with the aim of providing a reliability prediction in the early stages of product development, in particular at “P&amp;ID definition” stage (P&amp;ID: sketch of thermal-hydraulic systems): reliability parameters can help design engineering to:</a:t>
            </a:r>
          </a:p>
          <a:p>
            <a:pPr marL="865883" lvl="1" indent="-432941">
              <a:lnSpc>
                <a:spcPct val="115000"/>
              </a:lnSpc>
              <a:buFont typeface="Wingdings" pitchFamily="2" charset="2"/>
              <a:buChar char="ü"/>
            </a:pPr>
            <a:r>
              <a:rPr lang="it-IT" sz="1500" dirty="0"/>
              <a:t>Reduce time for improvement</a:t>
            </a:r>
          </a:p>
          <a:p>
            <a:pPr marL="865883" lvl="1" indent="-432941">
              <a:lnSpc>
                <a:spcPct val="115000"/>
              </a:lnSpc>
              <a:buFont typeface="Wingdings" pitchFamily="2" charset="2"/>
              <a:buChar char="ü"/>
            </a:pPr>
            <a:r>
              <a:rPr lang="it-IT" sz="1500" dirty="0"/>
              <a:t>Reduce time-delivery</a:t>
            </a:r>
          </a:p>
          <a:p>
            <a:pPr marL="865883" lvl="1" indent="-432941">
              <a:lnSpc>
                <a:spcPct val="115000"/>
              </a:lnSpc>
              <a:buFont typeface="Wingdings" pitchFamily="2" charset="2"/>
              <a:buChar char="ü"/>
            </a:pPr>
            <a:r>
              <a:rPr lang="it-IT" sz="1500" dirty="0"/>
              <a:t>Compare multiple configurations</a:t>
            </a:r>
          </a:p>
          <a:p>
            <a:pPr marL="865883" lvl="1" indent="-432941">
              <a:lnSpc>
                <a:spcPct val="115000"/>
              </a:lnSpc>
              <a:buFont typeface="Wingdings" pitchFamily="2" charset="2"/>
              <a:buChar char="ü"/>
            </a:pPr>
            <a:r>
              <a:rPr lang="it-IT" sz="1500" dirty="0"/>
              <a:t>Validate design choices</a:t>
            </a:r>
          </a:p>
          <a:p>
            <a:pPr marL="865883" lvl="1" indent="-432941">
              <a:lnSpc>
                <a:spcPct val="115000"/>
              </a:lnSpc>
              <a:buFont typeface="Wingdings" pitchFamily="2" charset="2"/>
              <a:buChar char="ü"/>
            </a:pPr>
            <a:r>
              <a:rPr lang="it-IT" sz="1500" dirty="0"/>
              <a:t>Achieve reliability target</a:t>
            </a:r>
          </a:p>
          <a:p>
            <a:pPr marL="865883" lvl="1" indent="-432941">
              <a:lnSpc>
                <a:spcPct val="115000"/>
              </a:lnSpc>
              <a:buFont typeface="Wingdings" pitchFamily="2" charset="2"/>
              <a:buChar char="ü"/>
            </a:pPr>
            <a:r>
              <a:rPr lang="it-IT" sz="1500" dirty="0"/>
              <a:t>Garantee availability performance</a:t>
            </a:r>
            <a:endParaRPr lang="it-IT" sz="1700" dirty="0"/>
          </a:p>
          <a:p>
            <a:endParaRPr lang="en-GB" dirty="0"/>
          </a:p>
          <a:p>
            <a:pPr defTabSz="865883">
              <a:defRPr/>
            </a:pPr>
            <a:r>
              <a:rPr lang="en-GB" dirty="0"/>
              <a:t>Reliability assessment is achieved with a dedicated tool named </a:t>
            </a:r>
            <a:r>
              <a:rPr lang="en-GB" i="1" dirty="0"/>
              <a:t>RBDesigner </a:t>
            </a:r>
            <a:r>
              <a:rPr lang="en-GB" dirty="0"/>
              <a:t>that semi-automatically generates a Reliability Block Diagram (RBD) starting from the P&amp;ID schemes and provides the most important reliability parameters such as reliability vs. time, hazard rate vs. time and MTTF.</a:t>
            </a:r>
            <a:endParaRPr lang="it-IT" dirty="0"/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3249985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3200400"/>
            <a:ext cx="7543800" cy="1524000"/>
          </a:xfrm>
        </p:spPr>
        <p:txBody>
          <a:bodyPr>
            <a:normAutofit/>
          </a:bodyPr>
          <a:lstStyle>
            <a:lvl1pPr>
              <a:defRPr sz="6000">
                <a:solidFill>
                  <a:srgbClr val="0F6D8A"/>
                </a:solidFill>
              </a:defRPr>
            </a:lvl1pPr>
          </a:lstStyle>
          <a:p>
            <a:r>
              <a:rPr lang="it-IT" dirty="0" smtClean="0"/>
              <a:t>Fare clic per modificare lo stile del titolo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4814664"/>
            <a:ext cx="7559040" cy="990600"/>
          </a:xfrm>
        </p:spPr>
        <p:txBody>
          <a:bodyPr anchor="t" anchorCtr="0">
            <a:normAutofit/>
          </a:bodyPr>
          <a:lstStyle>
            <a:lvl1pPr marL="0" indent="0" algn="l">
              <a:buNone/>
              <a:defRPr sz="2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en-US" dirty="0"/>
          </a:p>
        </p:txBody>
      </p:sp>
      <p:grpSp>
        <p:nvGrpSpPr>
          <p:cNvPr id="12" name="Gruppo 11"/>
          <p:cNvGrpSpPr/>
          <p:nvPr userDrawn="1"/>
        </p:nvGrpSpPr>
        <p:grpSpPr>
          <a:xfrm>
            <a:off x="0" y="0"/>
            <a:ext cx="9144000" cy="2492896"/>
            <a:chOff x="0" y="0"/>
            <a:chExt cx="9144000" cy="2492896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9144000" cy="2492896"/>
            </a:xfrm>
            <a:prstGeom prst="rect">
              <a:avLst/>
            </a:prstGeom>
            <a:gradFill flip="none" rotWithShape="1">
              <a:gsLst>
                <a:gs pos="0">
                  <a:srgbClr val="023343"/>
                </a:gs>
                <a:gs pos="50000">
                  <a:srgbClr val="3A607A"/>
                </a:gs>
                <a:gs pos="100000">
                  <a:srgbClr val="538BB1"/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pic>
          <p:nvPicPr>
            <p:cNvPr id="9" name="Immagine 8"/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39552" y="490364"/>
              <a:ext cx="2292274" cy="1728192"/>
            </a:xfrm>
            <a:prstGeom prst="rect">
              <a:avLst/>
            </a:prstGeom>
          </p:spPr>
        </p:pic>
        <p:sp>
          <p:nvSpPr>
            <p:cNvPr id="10" name="CasellaDiTesto 9"/>
            <p:cNvSpPr txBox="1"/>
            <p:nvPr userDrawn="1"/>
          </p:nvSpPr>
          <p:spPr>
            <a:xfrm>
              <a:off x="4788024" y="260648"/>
              <a:ext cx="4248472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b="0" dirty="0" smtClean="0">
                  <a:solidFill>
                    <a:schemeClr val="bg1"/>
                  </a:solidFill>
                  <a:latin typeface="Calibri" pitchFamily="34" charset="0"/>
                </a:rPr>
                <a:t>LET’S SIMULATE</a:t>
              </a:r>
            </a:p>
            <a:p>
              <a:r>
                <a:rPr lang="en-US" sz="2400" b="0" dirty="0" smtClean="0">
                  <a:solidFill>
                    <a:schemeClr val="bg1"/>
                  </a:solidFill>
                  <a:latin typeface="Calibri" pitchFamily="34" charset="0"/>
                </a:rPr>
                <a:t>THE WORLD</a:t>
              </a:r>
            </a:p>
            <a:p>
              <a:r>
                <a:rPr lang="en-US" sz="2400" b="0" dirty="0" smtClean="0">
                  <a:solidFill>
                    <a:schemeClr val="bg1"/>
                  </a:solidFill>
                  <a:latin typeface="Calibri" pitchFamily="34" charset="0"/>
                </a:rPr>
                <a:t>OF THE FUTURE</a:t>
              </a:r>
            </a:p>
          </p:txBody>
        </p:sp>
        <p:sp>
          <p:nvSpPr>
            <p:cNvPr id="11" name="CasellaDiTesto 10"/>
            <p:cNvSpPr txBox="1"/>
            <p:nvPr userDrawn="1"/>
          </p:nvSpPr>
          <p:spPr>
            <a:xfrm>
              <a:off x="4788024" y="1559114"/>
              <a:ext cx="3456384" cy="8617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0" dirty="0" smtClean="0">
                  <a:solidFill>
                    <a:schemeClr val="bg1"/>
                  </a:solidFill>
                  <a:latin typeface="Arial Narrow" pitchFamily="34" charset="0"/>
                </a:rPr>
                <a:t>21 – 22 October 2013</a:t>
              </a:r>
            </a:p>
            <a:p>
              <a:r>
                <a:rPr lang="en-US" sz="1600" b="0" dirty="0" err="1" smtClean="0">
                  <a:solidFill>
                    <a:schemeClr val="bg1"/>
                  </a:solidFill>
                  <a:latin typeface="Arial Narrow" pitchFamily="34" charset="0"/>
                </a:rPr>
                <a:t>Pacengo</a:t>
              </a:r>
              <a:r>
                <a:rPr lang="en-US" sz="1600" b="0" dirty="0" smtClean="0">
                  <a:solidFill>
                    <a:schemeClr val="bg1"/>
                  </a:solidFill>
                  <a:latin typeface="Arial Narrow" pitchFamily="34" charset="0"/>
                </a:rPr>
                <a:t> del Garda,</a:t>
              </a:r>
              <a:r>
                <a:rPr lang="en-US" sz="1600" b="0" baseline="0" dirty="0" smtClean="0">
                  <a:solidFill>
                    <a:schemeClr val="bg1"/>
                  </a:solidFill>
                  <a:latin typeface="Arial Narrow" pitchFamily="34" charset="0"/>
                </a:rPr>
                <a:t> </a:t>
              </a:r>
              <a:r>
                <a:rPr lang="en-US" sz="1600" b="0" dirty="0" smtClean="0">
                  <a:solidFill>
                    <a:schemeClr val="bg1"/>
                  </a:solidFill>
                  <a:latin typeface="Arial Narrow" pitchFamily="34" charset="0"/>
                </a:rPr>
                <a:t>Verona - ITALY</a:t>
              </a:r>
              <a:endParaRPr lang="it-IT" sz="1600" b="0" dirty="0" smtClean="0">
                <a:solidFill>
                  <a:schemeClr val="bg1"/>
                </a:solidFill>
                <a:latin typeface="Arial Narrow" pitchFamily="34" charset="0"/>
              </a:endParaRPr>
            </a:p>
            <a:p>
              <a:endParaRPr lang="it-IT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pic>
        <p:nvPicPr>
          <p:cNvPr id="7" name="Picture 14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429274"/>
            <a:ext cx="1403648" cy="441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5796136" y="6448251"/>
            <a:ext cx="1512168" cy="365125"/>
          </a:xfrm>
        </p:spPr>
        <p:txBody>
          <a:bodyPr/>
          <a:lstStyle/>
          <a:p>
            <a:r>
              <a:rPr lang="it-IT" smtClean="0"/>
              <a:t>21 - 22 October 2013</a:t>
            </a:r>
            <a:endParaRPr lang="it-IT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1907704" y="6448251"/>
            <a:ext cx="3728164" cy="365125"/>
          </a:xfrm>
        </p:spPr>
        <p:txBody>
          <a:bodyPr/>
          <a:lstStyle/>
          <a:p>
            <a:r>
              <a:rPr lang="it-IT" dirty="0" smtClean="0"/>
              <a:t>International CAE Conference</a:t>
            </a:r>
            <a:endParaRPr lang="it-IT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211213" y="6448251"/>
            <a:ext cx="762000" cy="365125"/>
          </a:xfrm>
        </p:spPr>
        <p:txBody>
          <a:bodyPr/>
          <a:lstStyle/>
          <a:p>
            <a:fld id="{AE68C39A-8303-46D9-B034-A7F441F7F04B}" type="slidenum">
              <a:rPr lang="it-IT" smtClean="0"/>
              <a:t>‹#›</a:t>
            </a:fld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4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429274"/>
            <a:ext cx="1403648" cy="441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21 - 22 October 2013</a:t>
            </a:r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1907704" y="6448251"/>
            <a:ext cx="3728164" cy="365125"/>
          </a:xfrm>
        </p:spPr>
        <p:txBody>
          <a:bodyPr/>
          <a:lstStyle/>
          <a:p>
            <a:r>
              <a:rPr lang="it-IT" dirty="0" smtClean="0"/>
              <a:t>International CAE Conference</a:t>
            </a:r>
            <a:endParaRPr lang="it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68C39A-8303-46D9-B034-A7F441F7F04B}" type="slidenum">
              <a:rPr lang="it-IT" smtClean="0"/>
              <a:t>‹#›</a:t>
            </a:fld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pic>
        <p:nvPicPr>
          <p:cNvPr id="5" name="Picture 14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429274"/>
            <a:ext cx="1403648" cy="441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>
          <a:xfrm>
            <a:off x="5796136" y="6448251"/>
            <a:ext cx="1512168" cy="365125"/>
          </a:xfrm>
        </p:spPr>
        <p:txBody>
          <a:bodyPr/>
          <a:lstStyle/>
          <a:p>
            <a:r>
              <a:rPr lang="it-IT" smtClean="0"/>
              <a:t>21 - 22 October 2013</a:t>
            </a:r>
            <a:endParaRPr lang="it-IT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1907704" y="6448251"/>
            <a:ext cx="3728164" cy="365125"/>
          </a:xfrm>
        </p:spPr>
        <p:txBody>
          <a:bodyPr/>
          <a:lstStyle/>
          <a:p>
            <a:r>
              <a:rPr lang="it-IT" dirty="0" smtClean="0"/>
              <a:t>International CAE Conference</a:t>
            </a:r>
            <a:endParaRPr lang="it-IT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211213" y="6448251"/>
            <a:ext cx="762000" cy="365125"/>
          </a:xfrm>
        </p:spPr>
        <p:txBody>
          <a:bodyPr/>
          <a:lstStyle/>
          <a:p>
            <a:fld id="{AE68C39A-8303-46D9-B034-A7F441F7F04B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142931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3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2000" y="561534"/>
            <a:ext cx="7559040" cy="1600200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/>
          <a:p>
            <a:r>
              <a:rPr lang="it-IT" dirty="0" smtClean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2233742"/>
            <a:ext cx="7543800" cy="4104456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/>
          <a:p>
            <a:pPr lvl="0"/>
            <a:r>
              <a:rPr lang="it-IT" dirty="0" smtClean="0"/>
              <a:t>Fare clic per modificare stili del testo dello schema</a:t>
            </a:r>
          </a:p>
          <a:p>
            <a:pPr lvl="1"/>
            <a:r>
              <a:rPr lang="it-IT" dirty="0" smtClean="0"/>
              <a:t>Secondo livello</a:t>
            </a:r>
          </a:p>
          <a:p>
            <a:pPr lvl="2"/>
            <a:r>
              <a:rPr lang="it-IT" dirty="0" smtClean="0"/>
              <a:t>Terzo livello</a:t>
            </a:r>
          </a:p>
          <a:p>
            <a:pPr lvl="3"/>
            <a:r>
              <a:rPr lang="it-IT" dirty="0" smtClean="0"/>
              <a:t>Quarto livello</a:t>
            </a:r>
          </a:p>
          <a:p>
            <a:pPr lvl="4"/>
            <a:r>
              <a:rPr lang="it-IT" dirty="0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796136" y="6448251"/>
            <a:ext cx="151216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rgbClr val="0F6D8A"/>
                </a:solidFill>
                <a:latin typeface="+mn-lt"/>
              </a:defRPr>
            </a:lvl1pPr>
          </a:lstStyle>
          <a:p>
            <a:r>
              <a:rPr lang="it-IT" smtClean="0"/>
              <a:t>21 - 22 October 2013</a:t>
            </a:r>
            <a:endParaRPr lang="it-I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47664" y="6448251"/>
            <a:ext cx="40882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 b="1">
                <a:solidFill>
                  <a:srgbClr val="436F8D"/>
                </a:solidFill>
              </a:defRPr>
            </a:lvl1pPr>
          </a:lstStyle>
          <a:p>
            <a:r>
              <a:rPr lang="it-IT" smtClean="0"/>
              <a:t>International CAE Conference</a:t>
            </a:r>
            <a:endParaRPr lang="it-IT" dirty="0"/>
          </a:p>
        </p:txBody>
      </p:sp>
      <p:sp>
        <p:nvSpPr>
          <p:cNvPr id="11" name="Rectangle 6"/>
          <p:cNvSpPr/>
          <p:nvPr userDrawn="1"/>
        </p:nvSpPr>
        <p:spPr>
          <a:xfrm>
            <a:off x="0" y="6411674"/>
            <a:ext cx="9144000" cy="0"/>
          </a:xfrm>
          <a:prstGeom prst="rect">
            <a:avLst/>
          </a:prstGeom>
          <a:solidFill>
            <a:srgbClr val="436F8D"/>
          </a:solidFill>
          <a:ln>
            <a:solidFill>
              <a:srgbClr val="0F6D8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ttangolo 6"/>
          <p:cNvSpPr/>
          <p:nvPr userDrawn="1"/>
        </p:nvSpPr>
        <p:spPr>
          <a:xfrm>
            <a:off x="0" y="0"/>
            <a:ext cx="9144000" cy="478234"/>
          </a:xfrm>
          <a:prstGeom prst="rect">
            <a:avLst/>
          </a:prstGeom>
          <a:gradFill>
            <a:gsLst>
              <a:gs pos="0">
                <a:srgbClr val="023343"/>
              </a:gs>
              <a:gs pos="50000">
                <a:srgbClr val="3A607A"/>
              </a:gs>
              <a:gs pos="100000">
                <a:srgbClr val="538BB1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80975" indent="0" algn="l"/>
            <a:r>
              <a:rPr lang="it-IT" sz="1600" dirty="0" smtClean="0">
                <a:latin typeface="Arial Narrow" pitchFamily="34" charset="0"/>
              </a:rPr>
              <a:t>www.caeconference.com</a:t>
            </a:r>
            <a:endParaRPr lang="it-IT" sz="1600" dirty="0">
              <a:latin typeface="Arial Narrow" pitchFamily="34" charset="0"/>
            </a:endParaRPr>
          </a:p>
        </p:txBody>
      </p:sp>
      <p:pic>
        <p:nvPicPr>
          <p:cNvPr id="19" name="Immagine 18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0432" y="58316"/>
            <a:ext cx="479629" cy="361602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11213" y="6448251"/>
            <a:ext cx="76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rgbClr val="0F6D8A"/>
                </a:solidFill>
                <a:latin typeface="+mj-lt"/>
              </a:defRPr>
            </a:lvl1pPr>
          </a:lstStyle>
          <a:p>
            <a:fld id="{AE68C39A-8303-46D9-B034-A7F441F7F04B}" type="slidenum">
              <a:rPr lang="it-IT" smtClean="0"/>
              <a:pPr/>
              <a:t>‹#›</a:t>
            </a:fld>
            <a:endParaRPr lang="it-IT" dirty="0"/>
          </a:p>
        </p:txBody>
      </p:sp>
      <p:pic>
        <p:nvPicPr>
          <p:cNvPr id="15" name="Picture 14"/>
          <p:cNvPicPr>
            <a:picLocks noChangeAspect="1" noChangeArrowheads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429274"/>
            <a:ext cx="1403648" cy="441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9" r:id="rId3"/>
    <p:sldLayoutId id="2147483744" r:id="rId4"/>
  </p:sldLayoutIdLst>
  <p:timing>
    <p:tnLst>
      <p:par>
        <p:cTn id="1" dur="indefinite" restart="never" nodeType="tmRoot"/>
      </p:par>
    </p:tnLst>
  </p:timing>
  <p:hf hdr="0"/>
  <p:txStyles>
    <p:titleStyle>
      <a:lvl1pPr algn="l" defTabSz="914400" rtl="0" eaLnBrk="1" latinLnBrk="0" hangingPunct="1">
        <a:spcBef>
          <a:spcPct val="0"/>
        </a:spcBef>
        <a:buNone/>
        <a:defRPr sz="5400" kern="1200">
          <a:solidFill>
            <a:srgbClr val="0F6D8A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rgbClr val="0F6D8A"/>
        </a:buClr>
        <a:buFont typeface="Wingdings" pitchFamily="2" charset="2"/>
        <a:buChar char="v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94360" indent="-274320" algn="l" defTabSz="914400" rtl="0" eaLnBrk="1" latinLnBrk="0" hangingPunct="1">
        <a:spcBef>
          <a:spcPct val="20000"/>
        </a:spcBef>
        <a:buClr>
          <a:srgbClr val="0F6D8A"/>
        </a:buClr>
        <a:buFont typeface="Wingdings" pitchFamily="2" charset="2"/>
        <a:buChar char="v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868680" indent="-228600" algn="l" defTabSz="914400" rtl="0" eaLnBrk="1" latinLnBrk="0" hangingPunct="1">
        <a:spcBef>
          <a:spcPct val="20000"/>
        </a:spcBef>
        <a:buClr>
          <a:srgbClr val="0F6D8A"/>
        </a:buClr>
        <a:buFont typeface="Wingdings" pitchFamily="2" charset="2"/>
        <a:buChar char="v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rgbClr val="0F6D8A"/>
        </a:buClr>
        <a:buFont typeface="Wingdings" pitchFamily="2" charset="2"/>
        <a:buChar char="v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defTabSz="914400" rtl="0" eaLnBrk="1" latinLnBrk="0" hangingPunct="1">
        <a:spcBef>
          <a:spcPct val="20000"/>
        </a:spcBef>
        <a:buClr>
          <a:srgbClr val="0F6D8A"/>
        </a:buClr>
        <a:buFont typeface="Wingdings" pitchFamily="2" charset="2"/>
        <a:buChar char="v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1901952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8pPr>
      <a:lvl9pPr marL="24688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4.png"/><Relationship Id="rId5" Type="http://schemas.openxmlformats.org/officeDocument/2006/relationships/oleObject" Target="../embeddings/oleObject2.bin"/><Relationship Id="rId4" Type="http://schemas.openxmlformats.org/officeDocument/2006/relationships/image" Target="../media/image2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2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7" Type="http://schemas.openxmlformats.org/officeDocument/2006/relationships/image" Target="../media/image27.png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5.bin"/><Relationship Id="rId5" Type="http://schemas.openxmlformats.org/officeDocument/2006/relationships/image" Target="../media/image26.png"/><Relationship Id="rId4" Type="http://schemas.openxmlformats.org/officeDocument/2006/relationships/oleObject" Target="../embeddings/oleObject4.bin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32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7.png"/><Relationship Id="rId5" Type="http://schemas.openxmlformats.org/officeDocument/2006/relationships/image" Target="../media/image36.jpeg"/><Relationship Id="rId4" Type="http://schemas.openxmlformats.org/officeDocument/2006/relationships/image" Target="../media/image35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olo 2"/>
          <p:cNvSpPr>
            <a:spLocks noGrp="1"/>
          </p:cNvSpPr>
          <p:nvPr>
            <p:ph type="ctrTitle"/>
          </p:nvPr>
        </p:nvSpPr>
        <p:spPr>
          <a:xfrm>
            <a:off x="611560" y="3200400"/>
            <a:ext cx="7992888" cy="1524000"/>
          </a:xfrm>
        </p:spPr>
        <p:txBody>
          <a:bodyPr>
            <a:noAutofit/>
          </a:bodyPr>
          <a:lstStyle/>
          <a:p>
            <a:r>
              <a:rPr lang="en-US" sz="4400" b="1" dirty="0">
                <a:latin typeface="GE Inspira Cond" pitchFamily="34" charset="0"/>
              </a:rPr>
              <a:t>Enhancing design through system level simulations at GE </a:t>
            </a:r>
            <a:r>
              <a:rPr lang="en-US" sz="4400" b="1" dirty="0" err="1">
                <a:latin typeface="GE Inspira Cond" pitchFamily="34" charset="0"/>
              </a:rPr>
              <a:t>Oil&amp;Gas</a:t>
            </a:r>
            <a:endParaRPr lang="it-IT" sz="4400" dirty="0">
              <a:latin typeface="GE Inspira Cond" pitchFamily="34" charset="0"/>
            </a:endParaRPr>
          </a:p>
        </p:txBody>
      </p:sp>
      <p:sp>
        <p:nvSpPr>
          <p:cNvPr id="6" name="Sottotitolo 5"/>
          <p:cNvSpPr>
            <a:spLocks noGrp="1"/>
          </p:cNvSpPr>
          <p:nvPr>
            <p:ph type="subTitle" idx="1"/>
          </p:nvPr>
        </p:nvSpPr>
        <p:spPr>
          <a:xfrm>
            <a:off x="683568" y="5013176"/>
            <a:ext cx="7559040" cy="1206624"/>
          </a:xfrm>
        </p:spPr>
        <p:txBody>
          <a:bodyPr>
            <a:noAutofit/>
          </a:bodyPr>
          <a:lstStyle/>
          <a:p>
            <a:r>
              <a:rPr lang="it-IT" sz="1600" b="1" dirty="0" smtClean="0"/>
              <a:t>Stefano Rossin</a:t>
            </a:r>
          </a:p>
          <a:p>
            <a:r>
              <a:rPr lang="it-IT" sz="1600" dirty="0" smtClean="0"/>
              <a:t>Consulting Engineer </a:t>
            </a:r>
          </a:p>
          <a:p>
            <a:r>
              <a:rPr lang="it-IT" sz="1600" dirty="0" smtClean="0"/>
              <a:t>Plant Design and Systems Engineering </a:t>
            </a:r>
          </a:p>
          <a:p>
            <a:r>
              <a:rPr lang="it-IT" sz="1600" dirty="0" smtClean="0"/>
              <a:t>GE Oil&amp;Gas</a:t>
            </a:r>
            <a:endParaRPr lang="it-IT" sz="1600" dirty="0"/>
          </a:p>
        </p:txBody>
      </p:sp>
    </p:spTree>
    <p:extLst>
      <p:ext uri="{BB962C8B-B14F-4D97-AF65-F5344CB8AC3E}">
        <p14:creationId xmlns:p14="http://schemas.microsoft.com/office/powerpoint/2010/main" val="576969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02" name="Rectangle 1030"/>
          <p:cNvSpPr>
            <a:spLocks noChangeArrowheads="1"/>
          </p:cNvSpPr>
          <p:nvPr/>
        </p:nvSpPr>
        <p:spPr bwMode="auto">
          <a:xfrm>
            <a:off x="272491" y="548680"/>
            <a:ext cx="6568145" cy="707886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pPr>
              <a:spcBef>
                <a:spcPct val="0"/>
              </a:spcBef>
            </a:pPr>
            <a:r>
              <a:rPr lang="en-US" sz="4000" dirty="0">
                <a:solidFill>
                  <a:srgbClr val="0F6D8A"/>
                </a:solidFill>
                <a:latin typeface="GE Inspira Pitch" panose="020F0603030400020203" pitchFamily="34" charset="0"/>
                <a:ea typeface="+mj-ea"/>
                <a:cs typeface="+mj-cs"/>
              </a:rPr>
              <a:t>Wheel Space Cooling System</a:t>
            </a:r>
          </a:p>
        </p:txBody>
      </p:sp>
      <p:sp>
        <p:nvSpPr>
          <p:cNvPr id="29704" name="Line 1032"/>
          <p:cNvSpPr>
            <a:spLocks noChangeShapeType="1"/>
          </p:cNvSpPr>
          <p:nvPr/>
        </p:nvSpPr>
        <p:spPr bwMode="auto">
          <a:xfrm>
            <a:off x="4800600" y="5256312"/>
            <a:ext cx="533400" cy="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it-IT">
              <a:solidFill>
                <a:srgbClr val="3A607A"/>
              </a:solidFill>
            </a:endParaRPr>
          </a:p>
        </p:txBody>
      </p:sp>
      <p:sp>
        <p:nvSpPr>
          <p:cNvPr id="29705" name="Rectangle 1033"/>
          <p:cNvSpPr>
            <a:spLocks noChangeArrowheads="1"/>
          </p:cNvSpPr>
          <p:nvPr/>
        </p:nvSpPr>
        <p:spPr bwMode="auto">
          <a:xfrm>
            <a:off x="5334000" y="5103912"/>
            <a:ext cx="31686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400">
                <a:solidFill>
                  <a:srgbClr val="3A607A"/>
                </a:solidFill>
                <a:latin typeface="GE Inspira Pitch" pitchFamily="34" charset="0"/>
              </a:rPr>
              <a:t>Cooling air from 10</a:t>
            </a:r>
            <a:r>
              <a:rPr lang="en-US" sz="1400" baseline="30000">
                <a:solidFill>
                  <a:srgbClr val="3A607A"/>
                </a:solidFill>
                <a:latin typeface="GE Inspira Pitch" pitchFamily="34" charset="0"/>
              </a:rPr>
              <a:t>th</a:t>
            </a:r>
            <a:r>
              <a:rPr lang="en-US" sz="1400">
                <a:solidFill>
                  <a:srgbClr val="3A607A"/>
                </a:solidFill>
                <a:latin typeface="GE Inspira Pitch" pitchFamily="34" charset="0"/>
              </a:rPr>
              <a:t> compressor stage</a:t>
            </a:r>
          </a:p>
        </p:txBody>
      </p:sp>
      <p:sp>
        <p:nvSpPr>
          <p:cNvPr id="29709" name="Line 1037"/>
          <p:cNvSpPr>
            <a:spLocks noChangeShapeType="1"/>
          </p:cNvSpPr>
          <p:nvPr/>
        </p:nvSpPr>
        <p:spPr bwMode="auto">
          <a:xfrm>
            <a:off x="4800600" y="5561112"/>
            <a:ext cx="533400" cy="0"/>
          </a:xfrm>
          <a:prstGeom prst="line">
            <a:avLst/>
          </a:prstGeom>
          <a:noFill/>
          <a:ln w="28575">
            <a:solidFill>
              <a:schemeClr val="bg2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it-IT">
              <a:solidFill>
                <a:srgbClr val="3A607A"/>
              </a:solidFill>
            </a:endParaRPr>
          </a:p>
        </p:txBody>
      </p:sp>
      <p:sp>
        <p:nvSpPr>
          <p:cNvPr id="29710" name="Rectangle 1038"/>
          <p:cNvSpPr>
            <a:spLocks noChangeArrowheads="1"/>
          </p:cNvSpPr>
          <p:nvPr/>
        </p:nvSpPr>
        <p:spPr bwMode="auto">
          <a:xfrm>
            <a:off x="5334000" y="5408712"/>
            <a:ext cx="3074988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400">
                <a:solidFill>
                  <a:srgbClr val="3A607A"/>
                </a:solidFill>
                <a:latin typeface="GE Inspira Pitch" pitchFamily="34" charset="0"/>
              </a:rPr>
              <a:t>Cooling air from 4</a:t>
            </a:r>
            <a:r>
              <a:rPr lang="en-US" sz="1400" baseline="30000">
                <a:solidFill>
                  <a:srgbClr val="3A607A"/>
                </a:solidFill>
                <a:latin typeface="GE Inspira Pitch" pitchFamily="34" charset="0"/>
              </a:rPr>
              <a:t>th</a:t>
            </a:r>
            <a:r>
              <a:rPr lang="en-US" sz="1400">
                <a:solidFill>
                  <a:srgbClr val="3A607A"/>
                </a:solidFill>
                <a:latin typeface="GE Inspira Pitch" pitchFamily="34" charset="0"/>
              </a:rPr>
              <a:t> compressor stage</a:t>
            </a:r>
          </a:p>
        </p:txBody>
      </p:sp>
      <p:sp>
        <p:nvSpPr>
          <p:cNvPr id="29711" name="Line 1039"/>
          <p:cNvSpPr>
            <a:spLocks noChangeShapeType="1"/>
          </p:cNvSpPr>
          <p:nvPr/>
        </p:nvSpPr>
        <p:spPr bwMode="auto">
          <a:xfrm>
            <a:off x="4800600" y="5865912"/>
            <a:ext cx="533400" cy="0"/>
          </a:xfrm>
          <a:prstGeom prst="line">
            <a:avLst/>
          </a:prstGeom>
          <a:noFill/>
          <a:ln w="28575">
            <a:solidFill>
              <a:srgbClr val="99CC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it-IT">
              <a:solidFill>
                <a:srgbClr val="3A607A"/>
              </a:solidFill>
            </a:endParaRPr>
          </a:p>
        </p:txBody>
      </p:sp>
      <p:sp>
        <p:nvSpPr>
          <p:cNvPr id="29712" name="Rectangle 1040"/>
          <p:cNvSpPr>
            <a:spLocks noChangeArrowheads="1"/>
          </p:cNvSpPr>
          <p:nvPr/>
        </p:nvSpPr>
        <p:spPr bwMode="auto">
          <a:xfrm>
            <a:off x="5334000" y="5713512"/>
            <a:ext cx="2757488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400">
                <a:solidFill>
                  <a:srgbClr val="3A607A"/>
                </a:solidFill>
                <a:latin typeface="GE Inspira Pitch" pitchFamily="34" charset="0"/>
              </a:rPr>
              <a:t>Cooling air compressor discharge</a:t>
            </a:r>
          </a:p>
        </p:txBody>
      </p:sp>
      <p:graphicFrame>
        <p:nvGraphicFramePr>
          <p:cNvPr id="29714" name="Object 104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26835881"/>
              </p:ext>
            </p:extLst>
          </p:nvPr>
        </p:nvGraphicFramePr>
        <p:xfrm>
          <a:off x="5334000" y="1446312"/>
          <a:ext cx="3249613" cy="3505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58" name="Bitmap Image" r:id="rId3" imgW="2629267" imgH="2886478" progId="Paint.Picture">
                  <p:embed/>
                </p:oleObj>
              </mc:Choice>
              <mc:Fallback>
                <p:oleObj name="Bitmap Image" r:id="rId3" imgW="2629267" imgH="2886478" progId="Paint.Picture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l="2393" b="4088"/>
                      <a:stretch>
                        <a:fillRect/>
                      </a:stretch>
                    </p:blipFill>
                    <p:spPr bwMode="auto">
                      <a:xfrm>
                        <a:off x="5334000" y="1446312"/>
                        <a:ext cx="3249613" cy="3505200"/>
                      </a:xfrm>
                      <a:prstGeom prst="rect">
                        <a:avLst/>
                      </a:prstGeom>
                      <a:noFill/>
                      <a:ln w="19050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9716" name="Object 104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87636815"/>
              </p:ext>
            </p:extLst>
          </p:nvPr>
        </p:nvGraphicFramePr>
        <p:xfrm>
          <a:off x="381000" y="3198912"/>
          <a:ext cx="4114800" cy="2819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59" name="Bitmap Image" r:id="rId5" imgW="5447619" imgH="4390476" progId="Paint.Picture">
                  <p:embed/>
                </p:oleObj>
              </mc:Choice>
              <mc:Fallback>
                <p:oleObj name="Bitmap Image" r:id="rId5" imgW="5447619" imgH="4390476" progId="Paint.Picture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t="4596" b="10388"/>
                      <a:stretch>
                        <a:fillRect/>
                      </a:stretch>
                    </p:blipFill>
                    <p:spPr bwMode="auto">
                      <a:xfrm>
                        <a:off x="381000" y="3198912"/>
                        <a:ext cx="4114800" cy="2819400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9717" name="Rectangle 1045"/>
          <p:cNvSpPr>
            <a:spLocks noChangeArrowheads="1"/>
          </p:cNvSpPr>
          <p:nvPr/>
        </p:nvSpPr>
        <p:spPr bwMode="auto">
          <a:xfrm>
            <a:off x="272491" y="1412776"/>
            <a:ext cx="4572000" cy="1558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sz="1600" dirty="0">
                <a:solidFill>
                  <a:srgbClr val="3A607A"/>
                </a:solidFill>
                <a:latin typeface="GE Inspira Pitch" pitchFamily="34" charset="0"/>
              </a:rPr>
              <a:t>To avoid creeping phenomena GT wheels are cooled down by means of axial compressor  air bleeding</a:t>
            </a:r>
          </a:p>
          <a:p>
            <a:endParaRPr lang="en-US" sz="1600" dirty="0">
              <a:solidFill>
                <a:srgbClr val="3A607A"/>
              </a:solidFill>
              <a:latin typeface="GE Inspira Pitch" pitchFamily="34" charset="0"/>
            </a:endParaRPr>
          </a:p>
          <a:p>
            <a:r>
              <a:rPr lang="en-US" sz="1600" dirty="0">
                <a:solidFill>
                  <a:srgbClr val="3A607A"/>
                </a:solidFill>
                <a:latin typeface="GE Inspira Pitch" pitchFamily="34" charset="0"/>
              </a:rPr>
              <a:t>Different air temp (axial compressor stage) are used to mitigate thermal gradient</a:t>
            </a:r>
          </a:p>
        </p:txBody>
      </p:sp>
      <p:grpSp>
        <p:nvGrpSpPr>
          <p:cNvPr id="29722" name="Group 1050"/>
          <p:cNvGrpSpPr>
            <a:grpSpLocks/>
          </p:cNvGrpSpPr>
          <p:nvPr/>
        </p:nvGrpSpPr>
        <p:grpSpPr bwMode="auto">
          <a:xfrm>
            <a:off x="457200" y="3208437"/>
            <a:ext cx="3276600" cy="2657475"/>
            <a:chOff x="288" y="2262"/>
            <a:chExt cx="2064" cy="1674"/>
          </a:xfrm>
        </p:grpSpPr>
        <p:sp>
          <p:nvSpPr>
            <p:cNvPr id="29718" name="Text Box 1046"/>
            <p:cNvSpPr txBox="1">
              <a:spLocks noChangeArrowheads="1"/>
            </p:cNvSpPr>
            <p:nvPr/>
          </p:nvSpPr>
          <p:spPr bwMode="auto">
            <a:xfrm>
              <a:off x="768" y="2569"/>
              <a:ext cx="701" cy="1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it-IT" sz="1200" b="1">
                  <a:solidFill>
                    <a:srgbClr val="3A607A"/>
                  </a:solidFill>
                  <a:latin typeface="GE Inspira Pitch" pitchFamily="34" charset="0"/>
                </a:rPr>
                <a:t>Low Temp Air</a:t>
              </a:r>
              <a:endParaRPr lang="en-US" sz="1200" b="1">
                <a:solidFill>
                  <a:srgbClr val="3A607A"/>
                </a:solidFill>
                <a:latin typeface="GE Inspira Pitch" pitchFamily="34" charset="0"/>
              </a:endParaRPr>
            </a:p>
          </p:txBody>
        </p:sp>
        <p:sp>
          <p:nvSpPr>
            <p:cNvPr id="29719" name="Text Box 1047"/>
            <p:cNvSpPr txBox="1">
              <a:spLocks noChangeArrowheads="1"/>
            </p:cNvSpPr>
            <p:nvPr/>
          </p:nvSpPr>
          <p:spPr bwMode="auto">
            <a:xfrm>
              <a:off x="1200" y="2262"/>
              <a:ext cx="728" cy="1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it-IT" sz="1200" b="1">
                  <a:solidFill>
                    <a:srgbClr val="3A607A"/>
                  </a:solidFill>
                  <a:latin typeface="GE Inspira Pitch" pitchFamily="34" charset="0"/>
                </a:rPr>
                <a:t>High Temp Air</a:t>
              </a:r>
              <a:endParaRPr lang="en-US" sz="1200" b="1">
                <a:solidFill>
                  <a:srgbClr val="3A607A"/>
                </a:solidFill>
                <a:latin typeface="GE Inspira Pitch" pitchFamily="34" charset="0"/>
              </a:endParaRPr>
            </a:p>
          </p:txBody>
        </p:sp>
        <p:sp>
          <p:nvSpPr>
            <p:cNvPr id="29720" name="Oval 1048"/>
            <p:cNvSpPr>
              <a:spLocks noChangeArrowheads="1"/>
            </p:cNvSpPr>
            <p:nvPr/>
          </p:nvSpPr>
          <p:spPr bwMode="auto">
            <a:xfrm>
              <a:off x="1632" y="3360"/>
              <a:ext cx="720" cy="288"/>
            </a:xfrm>
            <a:prstGeom prst="ellipse">
              <a:avLst/>
            </a:prstGeom>
            <a:solidFill>
              <a:srgbClr val="FF9900">
                <a:alpha val="50000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it-IT" sz="1600">
                  <a:solidFill>
                    <a:srgbClr val="3A607A"/>
                  </a:solidFill>
                  <a:latin typeface="GE Inspira Pitch" pitchFamily="34" charset="0"/>
                </a:rPr>
                <a:t>GT wheels</a:t>
              </a:r>
              <a:endParaRPr lang="en-US" sz="1600">
                <a:solidFill>
                  <a:srgbClr val="3A607A"/>
                </a:solidFill>
                <a:latin typeface="GE Inspira Pitch" pitchFamily="34" charset="0"/>
              </a:endParaRPr>
            </a:p>
          </p:txBody>
        </p:sp>
        <p:sp>
          <p:nvSpPr>
            <p:cNvPr id="29721" name="Oval 1049"/>
            <p:cNvSpPr>
              <a:spLocks noChangeArrowheads="1"/>
            </p:cNvSpPr>
            <p:nvPr/>
          </p:nvSpPr>
          <p:spPr bwMode="auto">
            <a:xfrm>
              <a:off x="288" y="3696"/>
              <a:ext cx="912" cy="240"/>
            </a:xfrm>
            <a:prstGeom prst="ellipse">
              <a:avLst/>
            </a:prstGeom>
            <a:solidFill>
              <a:srgbClr val="FF9900">
                <a:alpha val="50000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it-IT" sz="1600">
                  <a:solidFill>
                    <a:srgbClr val="3A607A"/>
                  </a:solidFill>
                  <a:latin typeface="GE Inspira Pitch" pitchFamily="34" charset="0"/>
                </a:rPr>
                <a:t>Axial Comp</a:t>
              </a:r>
              <a:endParaRPr lang="en-US" sz="1600">
                <a:solidFill>
                  <a:srgbClr val="3A607A"/>
                </a:solidFill>
                <a:latin typeface="GE Inspira Pitch" pitchFamily="34" charset="0"/>
              </a:endParaRPr>
            </a:p>
          </p:txBody>
        </p:sp>
      </p:grpSp>
      <p:sp>
        <p:nvSpPr>
          <p:cNvPr id="19" name="Segnaposto data 3"/>
          <p:cNvSpPr>
            <a:spLocks noGrp="1"/>
          </p:cNvSpPr>
          <p:nvPr>
            <p:ph type="dt" sz="half" idx="10"/>
          </p:nvPr>
        </p:nvSpPr>
        <p:spPr>
          <a:xfrm>
            <a:off x="5796136" y="6448251"/>
            <a:ext cx="1512168" cy="365125"/>
          </a:xfrm>
        </p:spPr>
        <p:txBody>
          <a:bodyPr/>
          <a:lstStyle/>
          <a:p>
            <a:r>
              <a:rPr lang="it-IT" smtClean="0"/>
              <a:t>21 - 22 October 2013</a:t>
            </a:r>
            <a:endParaRPr lang="it-IT"/>
          </a:p>
        </p:txBody>
      </p:sp>
      <p:sp>
        <p:nvSpPr>
          <p:cNvPr id="20" name="Segnaposto numero diapositiva 5"/>
          <p:cNvSpPr>
            <a:spLocks noGrp="1"/>
          </p:cNvSpPr>
          <p:nvPr>
            <p:ph type="sldNum" sz="quarter" idx="12"/>
          </p:nvPr>
        </p:nvSpPr>
        <p:spPr>
          <a:xfrm>
            <a:off x="8130480" y="6448251"/>
            <a:ext cx="762000" cy="365125"/>
          </a:xfrm>
        </p:spPr>
        <p:txBody>
          <a:bodyPr/>
          <a:lstStyle/>
          <a:p>
            <a:fld id="{AE68C39A-8303-46D9-B034-A7F441F7F04B}" type="slidenum">
              <a:rPr lang="it-IT" smtClean="0"/>
              <a:t>10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669215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ChangeArrowheads="1"/>
          </p:cNvSpPr>
          <p:nvPr/>
        </p:nvSpPr>
        <p:spPr bwMode="auto">
          <a:xfrm>
            <a:off x="271463" y="548680"/>
            <a:ext cx="7300909" cy="707886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pPr>
              <a:spcBef>
                <a:spcPct val="0"/>
              </a:spcBef>
            </a:pPr>
            <a:r>
              <a:rPr lang="en-US" sz="4000" dirty="0">
                <a:solidFill>
                  <a:srgbClr val="0F6D8A"/>
                </a:solidFill>
                <a:latin typeface="GE Inspira Pitch" panose="020F0603030400020203" pitchFamily="34" charset="0"/>
                <a:ea typeface="+mj-ea"/>
                <a:cs typeface="+mj-cs"/>
              </a:rPr>
              <a:t>Wheel Space Temperature Issue</a:t>
            </a:r>
          </a:p>
        </p:txBody>
      </p:sp>
      <p:graphicFrame>
        <p:nvGraphicFramePr>
          <p:cNvPr id="34826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20524654"/>
              </p:ext>
            </p:extLst>
          </p:nvPr>
        </p:nvGraphicFramePr>
        <p:xfrm>
          <a:off x="1503922" y="2466504"/>
          <a:ext cx="5562600" cy="3536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45" name="Bitmap Image" r:id="rId3" imgW="5447619" imgH="4390476" progId="Paint.Picture">
                  <p:embed/>
                </p:oleObj>
              </mc:Choice>
              <mc:Fallback>
                <p:oleObj name="Bitmap Image" r:id="rId3" imgW="5447619" imgH="4390476" progId="Paint.Picture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t="4596" b="16539"/>
                      <a:stretch>
                        <a:fillRect/>
                      </a:stretch>
                    </p:blipFill>
                    <p:spPr bwMode="auto">
                      <a:xfrm>
                        <a:off x="1503922" y="2466504"/>
                        <a:ext cx="5562600" cy="3536950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4827" name="Rectangle 11"/>
          <p:cNvSpPr>
            <a:spLocks noChangeArrowheads="1"/>
          </p:cNvSpPr>
          <p:nvPr/>
        </p:nvSpPr>
        <p:spPr bwMode="auto">
          <a:xfrm>
            <a:off x="304800" y="1507654"/>
            <a:ext cx="8686800" cy="825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sz="1600">
                <a:solidFill>
                  <a:srgbClr val="3A607A"/>
                </a:solidFill>
                <a:latin typeface="GE Inspira Pitch" pitchFamily="34" charset="0"/>
              </a:rPr>
              <a:t>At GT partial loads the 4</a:t>
            </a:r>
            <a:r>
              <a:rPr lang="en-US" sz="1600" baseline="30000">
                <a:solidFill>
                  <a:srgbClr val="3A607A"/>
                </a:solidFill>
                <a:latin typeface="GE Inspira Pitch" pitchFamily="34" charset="0"/>
              </a:rPr>
              <a:t>th</a:t>
            </a:r>
            <a:r>
              <a:rPr lang="en-US" sz="1600">
                <a:solidFill>
                  <a:srgbClr val="3A607A"/>
                </a:solidFill>
                <a:latin typeface="GE Inspira Pitch" pitchFamily="34" charset="0"/>
              </a:rPr>
              <a:t> compressor stage pressure can fall below the wheel space pressure leading to a potential reverse flow causing the GT to trip due to high GT wheel space temperature</a:t>
            </a:r>
          </a:p>
        </p:txBody>
      </p:sp>
      <p:sp>
        <p:nvSpPr>
          <p:cNvPr id="34832" name="Arc 16"/>
          <p:cNvSpPr>
            <a:spLocks/>
          </p:cNvSpPr>
          <p:nvPr/>
        </p:nvSpPr>
        <p:spPr bwMode="auto">
          <a:xfrm>
            <a:off x="3629025" y="3549179"/>
            <a:ext cx="838200" cy="685800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21600"/>
              <a:gd name="T2" fmla="*/ 21600 w 21600"/>
              <a:gd name="T3" fmla="*/ 21600 h 21600"/>
              <a:gd name="T4" fmla="*/ 0 w 2160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28575">
            <a:solidFill>
              <a:srgbClr val="FF0000"/>
            </a:solidFill>
            <a:round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>
              <a:solidFill>
                <a:srgbClr val="3A607A"/>
              </a:solidFill>
            </a:endParaRPr>
          </a:p>
        </p:txBody>
      </p:sp>
      <p:sp>
        <p:nvSpPr>
          <p:cNvPr id="34833" name="Arc 17"/>
          <p:cNvSpPr>
            <a:spLocks/>
          </p:cNvSpPr>
          <p:nvPr/>
        </p:nvSpPr>
        <p:spPr bwMode="auto">
          <a:xfrm rot="-5513791">
            <a:off x="1704975" y="3634904"/>
            <a:ext cx="838200" cy="685800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21600"/>
              <a:gd name="T2" fmla="*/ 21600 w 21600"/>
              <a:gd name="T3" fmla="*/ 21600 h 21600"/>
              <a:gd name="T4" fmla="*/ 0 w 2160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28575">
            <a:solidFill>
              <a:srgbClr val="FF0000"/>
            </a:solidFill>
            <a:round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>
              <a:solidFill>
                <a:srgbClr val="3A607A"/>
              </a:solidFill>
            </a:endParaRPr>
          </a:p>
        </p:txBody>
      </p:sp>
      <p:sp>
        <p:nvSpPr>
          <p:cNvPr id="34834" name="Oval 18"/>
          <p:cNvSpPr>
            <a:spLocks noChangeArrowheads="1"/>
          </p:cNvSpPr>
          <p:nvPr/>
        </p:nvSpPr>
        <p:spPr bwMode="auto">
          <a:xfrm>
            <a:off x="4428097" y="5089054"/>
            <a:ext cx="1752600" cy="457200"/>
          </a:xfrm>
          <a:prstGeom prst="ellipse">
            <a:avLst/>
          </a:prstGeom>
          <a:solidFill>
            <a:srgbClr val="FF9900">
              <a:alpha val="50000"/>
            </a:srgbClr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it-IT" sz="1600">
                <a:solidFill>
                  <a:srgbClr val="3A607A"/>
                </a:solidFill>
                <a:latin typeface="GE Inspira Pitch" pitchFamily="34" charset="0"/>
              </a:rPr>
              <a:t>GT wheels</a:t>
            </a:r>
            <a:endParaRPr lang="en-US" sz="1600">
              <a:solidFill>
                <a:srgbClr val="3A607A"/>
              </a:solidFill>
              <a:latin typeface="GE Inspira Pitch" pitchFamily="34" charset="0"/>
            </a:endParaRPr>
          </a:p>
        </p:txBody>
      </p:sp>
      <p:sp>
        <p:nvSpPr>
          <p:cNvPr id="34835" name="Oval 19"/>
          <p:cNvSpPr>
            <a:spLocks noChangeArrowheads="1"/>
          </p:cNvSpPr>
          <p:nvPr/>
        </p:nvSpPr>
        <p:spPr bwMode="auto">
          <a:xfrm>
            <a:off x="1570597" y="5565304"/>
            <a:ext cx="1609725" cy="381000"/>
          </a:xfrm>
          <a:prstGeom prst="ellipse">
            <a:avLst/>
          </a:prstGeom>
          <a:solidFill>
            <a:srgbClr val="FF9900">
              <a:alpha val="50000"/>
            </a:srgbClr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it-IT" sz="1600">
                <a:solidFill>
                  <a:srgbClr val="3A607A"/>
                </a:solidFill>
                <a:latin typeface="GE Inspira Pitch" pitchFamily="34" charset="0"/>
              </a:rPr>
              <a:t>Axial Comp</a:t>
            </a:r>
            <a:endParaRPr lang="en-US" sz="1600">
              <a:solidFill>
                <a:srgbClr val="3A607A"/>
              </a:solidFill>
              <a:latin typeface="GE Inspira Pitch" pitchFamily="34" charset="0"/>
            </a:endParaRPr>
          </a:p>
        </p:txBody>
      </p:sp>
      <p:sp>
        <p:nvSpPr>
          <p:cNvPr id="34838" name="Text Box 22"/>
          <p:cNvSpPr txBox="1">
            <a:spLocks noChangeArrowheads="1"/>
          </p:cNvSpPr>
          <p:nvPr/>
        </p:nvSpPr>
        <p:spPr bwMode="auto">
          <a:xfrm>
            <a:off x="3581400" y="2549054"/>
            <a:ext cx="115570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it-IT" sz="1200" b="1">
                <a:solidFill>
                  <a:srgbClr val="3A607A"/>
                </a:solidFill>
                <a:latin typeface="GE Inspira Pitch" pitchFamily="34" charset="0"/>
              </a:rPr>
              <a:t>High Temp Air</a:t>
            </a:r>
            <a:endParaRPr lang="en-US" sz="1200" b="1">
              <a:solidFill>
                <a:srgbClr val="3A607A"/>
              </a:solidFill>
              <a:latin typeface="GE Inspira Pitch" pitchFamily="34" charset="0"/>
            </a:endParaRPr>
          </a:p>
        </p:txBody>
      </p:sp>
      <p:sp>
        <p:nvSpPr>
          <p:cNvPr id="34839" name="Text Box 23"/>
          <p:cNvSpPr txBox="1">
            <a:spLocks noChangeArrowheads="1"/>
          </p:cNvSpPr>
          <p:nvPr/>
        </p:nvSpPr>
        <p:spPr bwMode="auto">
          <a:xfrm>
            <a:off x="2590800" y="3234854"/>
            <a:ext cx="1087157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it-IT" sz="1200" b="1" dirty="0" smtClean="0">
                <a:solidFill>
                  <a:srgbClr val="3A607A"/>
                </a:solidFill>
                <a:latin typeface="GE Inspira Pitch" pitchFamily="34" charset="0"/>
              </a:rPr>
              <a:t>LowTemp </a:t>
            </a:r>
            <a:r>
              <a:rPr lang="it-IT" sz="1200" b="1" dirty="0">
                <a:solidFill>
                  <a:srgbClr val="3A607A"/>
                </a:solidFill>
                <a:latin typeface="GE Inspira Pitch" pitchFamily="34" charset="0"/>
              </a:rPr>
              <a:t>Air</a:t>
            </a:r>
            <a:endParaRPr lang="en-US" sz="1200" b="1" dirty="0">
              <a:solidFill>
                <a:srgbClr val="3A607A"/>
              </a:solidFill>
              <a:latin typeface="GE Inspira Pitch" pitchFamily="34" charset="0"/>
            </a:endParaRPr>
          </a:p>
        </p:txBody>
      </p:sp>
      <p:sp>
        <p:nvSpPr>
          <p:cNvPr id="13" name="Segnaposto data 3"/>
          <p:cNvSpPr>
            <a:spLocks noGrp="1"/>
          </p:cNvSpPr>
          <p:nvPr>
            <p:ph type="dt" sz="half" idx="10"/>
          </p:nvPr>
        </p:nvSpPr>
        <p:spPr>
          <a:xfrm>
            <a:off x="5796136" y="6448251"/>
            <a:ext cx="1512168" cy="365125"/>
          </a:xfrm>
        </p:spPr>
        <p:txBody>
          <a:bodyPr/>
          <a:lstStyle/>
          <a:p>
            <a:r>
              <a:rPr lang="it-IT" smtClean="0"/>
              <a:t>21 - 22 October 2013</a:t>
            </a:r>
            <a:endParaRPr lang="it-IT"/>
          </a:p>
        </p:txBody>
      </p:sp>
      <p:sp>
        <p:nvSpPr>
          <p:cNvPr id="14" name="Segnaposto numero diapositiva 5"/>
          <p:cNvSpPr>
            <a:spLocks noGrp="1"/>
          </p:cNvSpPr>
          <p:nvPr>
            <p:ph type="sldNum" sz="quarter" idx="12"/>
          </p:nvPr>
        </p:nvSpPr>
        <p:spPr>
          <a:xfrm>
            <a:off x="8130480" y="6448251"/>
            <a:ext cx="762000" cy="365125"/>
          </a:xfrm>
        </p:spPr>
        <p:txBody>
          <a:bodyPr/>
          <a:lstStyle/>
          <a:p>
            <a:fld id="{AE68C39A-8303-46D9-B034-A7F441F7F04B}" type="slidenum">
              <a:rPr lang="it-IT" smtClean="0"/>
              <a:t>11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923918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754" t="16394" r="11246" b="13287"/>
          <a:stretch>
            <a:fillRect/>
          </a:stretch>
        </p:blipFill>
        <p:spPr bwMode="auto">
          <a:xfrm>
            <a:off x="4794448" y="1512912"/>
            <a:ext cx="3810000" cy="285750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0732" name="Object 206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54767439"/>
              </p:ext>
            </p:extLst>
          </p:nvPr>
        </p:nvGraphicFramePr>
        <p:xfrm>
          <a:off x="457200" y="1512912"/>
          <a:ext cx="3733800" cy="2905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03" name="Bitmap Image" r:id="rId4" imgW="5847619" imgH="4982270" progId="Paint.Picture">
                  <p:embed/>
                </p:oleObj>
              </mc:Choice>
              <mc:Fallback>
                <p:oleObj name="Bitmap Image" r:id="rId4" imgW="5847619" imgH="4982270" progId="Paint.Picture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l="1791" t="13289" r="4398" b="1051"/>
                      <a:stretch>
                        <a:fillRect/>
                      </a:stretch>
                    </p:blipFill>
                    <p:spPr bwMode="auto">
                      <a:xfrm>
                        <a:off x="457200" y="1512912"/>
                        <a:ext cx="3733800" cy="2905125"/>
                      </a:xfrm>
                      <a:prstGeom prst="rect">
                        <a:avLst/>
                      </a:prstGeom>
                      <a:noFill/>
                      <a:ln w="19050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724" name="Oval 2052"/>
          <p:cNvSpPr>
            <a:spLocks noChangeArrowheads="1"/>
          </p:cNvSpPr>
          <p:nvPr/>
        </p:nvSpPr>
        <p:spPr bwMode="auto">
          <a:xfrm>
            <a:off x="7080448" y="1893912"/>
            <a:ext cx="1066800" cy="609600"/>
          </a:xfrm>
          <a:prstGeom prst="ellipse">
            <a:avLst/>
          </a:prstGeom>
          <a:noFill/>
          <a:ln w="28575">
            <a:solidFill>
              <a:srgbClr val="FF6600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>
              <a:solidFill>
                <a:srgbClr val="3A607A"/>
              </a:solidFill>
            </a:endParaRPr>
          </a:p>
        </p:txBody>
      </p:sp>
      <p:sp>
        <p:nvSpPr>
          <p:cNvPr id="30726" name="Rectangle 2054"/>
          <p:cNvSpPr>
            <a:spLocks noChangeArrowheads="1"/>
          </p:cNvSpPr>
          <p:nvPr/>
        </p:nvSpPr>
        <p:spPr bwMode="auto">
          <a:xfrm>
            <a:off x="296863" y="548680"/>
            <a:ext cx="7574831" cy="707886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pPr>
              <a:spcBef>
                <a:spcPct val="0"/>
              </a:spcBef>
            </a:pPr>
            <a:r>
              <a:rPr lang="en-US" sz="4000" dirty="0">
                <a:solidFill>
                  <a:srgbClr val="0F6D8A"/>
                </a:solidFill>
                <a:latin typeface="GE Inspira Pitch" panose="020F0603030400020203" pitchFamily="34" charset="0"/>
                <a:ea typeface="+mj-ea"/>
                <a:cs typeface="+mj-cs"/>
              </a:rPr>
              <a:t>Wheel Space Cooling with Ejector</a:t>
            </a:r>
          </a:p>
        </p:txBody>
      </p:sp>
      <p:sp>
        <p:nvSpPr>
          <p:cNvPr id="30735" name="Oval 2063"/>
          <p:cNvSpPr>
            <a:spLocks noChangeArrowheads="1"/>
          </p:cNvSpPr>
          <p:nvPr/>
        </p:nvSpPr>
        <p:spPr bwMode="auto">
          <a:xfrm>
            <a:off x="2438400" y="3417912"/>
            <a:ext cx="1447800" cy="457200"/>
          </a:xfrm>
          <a:prstGeom prst="ellipse">
            <a:avLst/>
          </a:prstGeom>
          <a:solidFill>
            <a:srgbClr val="FF9900">
              <a:alpha val="50000"/>
            </a:srgbClr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it-IT" sz="1600">
                <a:solidFill>
                  <a:srgbClr val="3A607A"/>
                </a:solidFill>
                <a:latin typeface="GE Inspira Pitch" pitchFamily="34" charset="0"/>
              </a:rPr>
              <a:t>GT wheels</a:t>
            </a:r>
            <a:endParaRPr lang="en-US" sz="1600">
              <a:solidFill>
                <a:srgbClr val="3A607A"/>
              </a:solidFill>
              <a:latin typeface="GE Inspira Pitch" pitchFamily="34" charset="0"/>
            </a:endParaRPr>
          </a:p>
        </p:txBody>
      </p:sp>
      <p:sp>
        <p:nvSpPr>
          <p:cNvPr id="30736" name="Oval 2064"/>
          <p:cNvSpPr>
            <a:spLocks noChangeArrowheads="1"/>
          </p:cNvSpPr>
          <p:nvPr/>
        </p:nvSpPr>
        <p:spPr bwMode="auto">
          <a:xfrm>
            <a:off x="523875" y="3646512"/>
            <a:ext cx="1304925" cy="381000"/>
          </a:xfrm>
          <a:prstGeom prst="ellipse">
            <a:avLst/>
          </a:prstGeom>
          <a:solidFill>
            <a:srgbClr val="FF9900">
              <a:alpha val="50000"/>
            </a:srgbClr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it-IT" sz="1600">
                <a:solidFill>
                  <a:srgbClr val="3A607A"/>
                </a:solidFill>
                <a:latin typeface="GE Inspira Pitch" pitchFamily="34" charset="0"/>
              </a:rPr>
              <a:t>Axial Comp</a:t>
            </a:r>
            <a:endParaRPr lang="en-US" sz="1600">
              <a:solidFill>
                <a:srgbClr val="3A607A"/>
              </a:solidFill>
              <a:latin typeface="GE Inspira Pitch" pitchFamily="34" charset="0"/>
            </a:endParaRPr>
          </a:p>
        </p:txBody>
      </p:sp>
      <p:sp>
        <p:nvSpPr>
          <p:cNvPr id="30738" name="Text Box 2066"/>
          <p:cNvSpPr txBox="1">
            <a:spLocks noChangeArrowheads="1"/>
          </p:cNvSpPr>
          <p:nvPr/>
        </p:nvSpPr>
        <p:spPr bwMode="auto">
          <a:xfrm>
            <a:off x="2133600" y="1512912"/>
            <a:ext cx="115570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it-IT" sz="1200" b="1" dirty="0">
                <a:solidFill>
                  <a:srgbClr val="FF0000"/>
                </a:solidFill>
                <a:latin typeface="GE Inspira Pitch" pitchFamily="34" charset="0"/>
              </a:rPr>
              <a:t>High Temp Air</a:t>
            </a:r>
            <a:endParaRPr lang="en-US" sz="1200" b="1" dirty="0">
              <a:solidFill>
                <a:srgbClr val="FF0000"/>
              </a:solidFill>
              <a:latin typeface="GE Inspira Pitch" pitchFamily="34" charset="0"/>
            </a:endParaRPr>
          </a:p>
        </p:txBody>
      </p:sp>
      <p:sp>
        <p:nvSpPr>
          <p:cNvPr id="30739" name="Text Box 2067"/>
          <p:cNvSpPr txBox="1">
            <a:spLocks noChangeArrowheads="1"/>
          </p:cNvSpPr>
          <p:nvPr/>
        </p:nvSpPr>
        <p:spPr bwMode="auto">
          <a:xfrm>
            <a:off x="685800" y="1970112"/>
            <a:ext cx="1112838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it-IT" sz="1200" b="1">
                <a:solidFill>
                  <a:srgbClr val="3A607A"/>
                </a:solidFill>
                <a:latin typeface="GE Inspira Pitch" pitchFamily="34" charset="0"/>
              </a:rPr>
              <a:t>Low Temp Air</a:t>
            </a:r>
            <a:endParaRPr lang="en-US" sz="1200" b="1">
              <a:solidFill>
                <a:srgbClr val="3A607A"/>
              </a:solidFill>
              <a:latin typeface="GE Inspira Pitch" pitchFamily="34" charset="0"/>
            </a:endParaRPr>
          </a:p>
        </p:txBody>
      </p:sp>
      <p:sp>
        <p:nvSpPr>
          <p:cNvPr id="30740" name="Oval 2068"/>
          <p:cNvSpPr>
            <a:spLocks noChangeArrowheads="1"/>
          </p:cNvSpPr>
          <p:nvPr/>
        </p:nvSpPr>
        <p:spPr bwMode="auto">
          <a:xfrm>
            <a:off x="1771650" y="1646262"/>
            <a:ext cx="457200" cy="762000"/>
          </a:xfrm>
          <a:prstGeom prst="ellipse">
            <a:avLst/>
          </a:prstGeom>
          <a:noFill/>
          <a:ln w="19050">
            <a:solidFill>
              <a:srgbClr val="FF0000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>
              <a:solidFill>
                <a:srgbClr val="3A607A"/>
              </a:solidFill>
            </a:endParaRPr>
          </a:p>
        </p:txBody>
      </p:sp>
      <p:sp>
        <p:nvSpPr>
          <p:cNvPr id="30741" name="Rectangle 2069"/>
          <p:cNvSpPr>
            <a:spLocks noChangeArrowheads="1"/>
          </p:cNvSpPr>
          <p:nvPr/>
        </p:nvSpPr>
        <p:spPr bwMode="auto">
          <a:xfrm>
            <a:off x="4788024" y="4560912"/>
            <a:ext cx="3962400" cy="1558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sz="1600" dirty="0">
                <a:solidFill>
                  <a:srgbClr val="3A607A"/>
                </a:solidFill>
                <a:latin typeface="GE Inspira Pitch" pitchFamily="34" charset="0"/>
              </a:rPr>
              <a:t>Ejector will become a passive component when 4</a:t>
            </a:r>
            <a:r>
              <a:rPr lang="en-US" sz="1600" baseline="30000" dirty="0">
                <a:solidFill>
                  <a:srgbClr val="3A607A"/>
                </a:solidFill>
                <a:latin typeface="GE Inspira Pitch" pitchFamily="34" charset="0"/>
              </a:rPr>
              <a:t>th</a:t>
            </a:r>
            <a:r>
              <a:rPr lang="en-US" sz="1600" dirty="0">
                <a:solidFill>
                  <a:srgbClr val="3A607A"/>
                </a:solidFill>
                <a:latin typeface="GE Inspira Pitch" pitchFamily="34" charset="0"/>
              </a:rPr>
              <a:t> stage pressure is higher than wheel space pressure</a:t>
            </a:r>
          </a:p>
          <a:p>
            <a:endParaRPr lang="en-US" sz="1600" dirty="0">
              <a:solidFill>
                <a:srgbClr val="3A607A"/>
              </a:solidFill>
              <a:latin typeface="GE Inspira Pitch" pitchFamily="34" charset="0"/>
            </a:endParaRPr>
          </a:p>
          <a:p>
            <a:r>
              <a:rPr lang="en-US" sz="1600" dirty="0">
                <a:solidFill>
                  <a:srgbClr val="3A607A"/>
                </a:solidFill>
                <a:latin typeface="GE Inspira Pitch" pitchFamily="34" charset="0"/>
              </a:rPr>
              <a:t>Ejector switch off  is controlled by dedicated shut off valve</a:t>
            </a:r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84185163"/>
              </p:ext>
            </p:extLst>
          </p:nvPr>
        </p:nvGraphicFramePr>
        <p:xfrm>
          <a:off x="493315" y="4653136"/>
          <a:ext cx="3904296" cy="165618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04" r:id="rId6" imgW="6106377" imgH="2591162" progId="PBrush">
                  <p:embed/>
                </p:oleObj>
              </mc:Choice>
              <mc:Fallback>
                <p:oleObj r:id="rId6" imgW="6106377" imgH="2591162" progId="PBrush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3315" y="4653136"/>
                        <a:ext cx="3904296" cy="165618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725" name="Line 2053"/>
          <p:cNvSpPr>
            <a:spLocks noChangeShapeType="1"/>
          </p:cNvSpPr>
          <p:nvPr/>
        </p:nvSpPr>
        <p:spPr bwMode="auto">
          <a:xfrm flipH="1">
            <a:off x="3422848" y="2351112"/>
            <a:ext cx="3657600" cy="2514600"/>
          </a:xfrm>
          <a:prstGeom prst="line">
            <a:avLst/>
          </a:prstGeom>
          <a:noFill/>
          <a:ln w="28575">
            <a:solidFill>
              <a:srgbClr val="FF6600"/>
            </a:solidFill>
            <a:round/>
            <a:headEnd type="triangle" w="med" len="med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it-IT">
              <a:solidFill>
                <a:srgbClr val="3A607A"/>
              </a:solidFill>
            </a:endParaRPr>
          </a:p>
        </p:txBody>
      </p:sp>
      <p:sp>
        <p:nvSpPr>
          <p:cNvPr id="16" name="Segnaposto data 3"/>
          <p:cNvSpPr>
            <a:spLocks noGrp="1"/>
          </p:cNvSpPr>
          <p:nvPr>
            <p:ph type="dt" sz="half" idx="10"/>
          </p:nvPr>
        </p:nvSpPr>
        <p:spPr>
          <a:xfrm>
            <a:off x="5796136" y="6448251"/>
            <a:ext cx="1512168" cy="365125"/>
          </a:xfrm>
        </p:spPr>
        <p:txBody>
          <a:bodyPr/>
          <a:lstStyle/>
          <a:p>
            <a:r>
              <a:rPr lang="it-IT" smtClean="0"/>
              <a:t>21 - 22 October 2013</a:t>
            </a:r>
            <a:endParaRPr lang="it-IT"/>
          </a:p>
        </p:txBody>
      </p:sp>
      <p:sp>
        <p:nvSpPr>
          <p:cNvPr id="17" name="Segnaposto numero diapositiva 5"/>
          <p:cNvSpPr>
            <a:spLocks noGrp="1"/>
          </p:cNvSpPr>
          <p:nvPr>
            <p:ph type="sldNum" sz="quarter" idx="12"/>
          </p:nvPr>
        </p:nvSpPr>
        <p:spPr>
          <a:xfrm>
            <a:off x="8130480" y="6448251"/>
            <a:ext cx="762000" cy="365125"/>
          </a:xfrm>
        </p:spPr>
        <p:txBody>
          <a:bodyPr/>
          <a:lstStyle/>
          <a:p>
            <a:fld id="{AE68C39A-8303-46D9-B034-A7F441F7F04B}" type="slidenum">
              <a:rPr lang="it-IT" smtClean="0"/>
              <a:t>12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67535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7" name="Rectangle 9"/>
          <p:cNvSpPr>
            <a:spLocks noChangeArrowheads="1"/>
          </p:cNvSpPr>
          <p:nvPr/>
        </p:nvSpPr>
        <p:spPr bwMode="auto">
          <a:xfrm>
            <a:off x="304800" y="548680"/>
            <a:ext cx="8458200" cy="720080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pPr>
              <a:spcBef>
                <a:spcPct val="0"/>
              </a:spcBef>
            </a:pPr>
            <a:r>
              <a:rPr lang="en-US" sz="4000" dirty="0">
                <a:solidFill>
                  <a:srgbClr val="0F6D8A"/>
                </a:solidFill>
                <a:latin typeface="GE Inspira Pitch" panose="020F0603030400020203" pitchFamily="34" charset="0"/>
                <a:ea typeface="+mj-ea"/>
                <a:cs typeface="+mj-cs"/>
              </a:rPr>
              <a:t>Fluid Network Model </a:t>
            </a:r>
          </a:p>
        </p:txBody>
      </p:sp>
      <p:grpSp>
        <p:nvGrpSpPr>
          <p:cNvPr id="2" name="Group 1"/>
          <p:cNvGrpSpPr/>
          <p:nvPr/>
        </p:nvGrpSpPr>
        <p:grpSpPr>
          <a:xfrm>
            <a:off x="1181100" y="2060414"/>
            <a:ext cx="7543800" cy="4154488"/>
            <a:chOff x="533400" y="1628304"/>
            <a:chExt cx="7543800" cy="4154488"/>
          </a:xfrm>
        </p:grpSpPr>
        <p:pic>
          <p:nvPicPr>
            <p:cNvPr id="17420" name="Picture 12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2000" y="1628304"/>
              <a:ext cx="7315200" cy="4154488"/>
            </a:xfrm>
            <a:prstGeom prst="rect">
              <a:avLst/>
            </a:prstGeom>
            <a:noFill/>
            <a:ln w="9525">
              <a:solidFill>
                <a:srgbClr val="FF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7413" name="Oval 5"/>
            <p:cNvSpPr>
              <a:spLocks noChangeAspect="1" noChangeArrowheads="1"/>
            </p:cNvSpPr>
            <p:nvPr/>
          </p:nvSpPr>
          <p:spPr bwMode="auto">
            <a:xfrm>
              <a:off x="2362200" y="3431704"/>
              <a:ext cx="2038350" cy="976313"/>
            </a:xfrm>
            <a:prstGeom prst="ellipse">
              <a:avLst/>
            </a:prstGeom>
            <a:solidFill>
              <a:srgbClr val="FF9900">
                <a:alpha val="50000"/>
              </a:srgbClr>
            </a:solidFill>
            <a:ln w="19050">
              <a:solidFill>
                <a:srgbClr val="000000"/>
              </a:solidFill>
              <a:prstDash val="lgDash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0" hangingPunct="0"/>
              <a:r>
                <a:rPr lang="it-IT" sz="3200">
                  <a:latin typeface="GE Inspira" pitchFamily="34" charset="0"/>
                </a:rPr>
                <a:t>Ejector</a:t>
              </a:r>
              <a:endParaRPr lang="en-US" sz="3200">
                <a:latin typeface="GE Inspira" pitchFamily="34" charset="0"/>
              </a:endParaRPr>
            </a:p>
          </p:txBody>
        </p:sp>
        <p:sp>
          <p:nvSpPr>
            <p:cNvPr id="17414" name="Oval 6"/>
            <p:cNvSpPr>
              <a:spLocks noChangeAspect="1" noChangeArrowheads="1"/>
            </p:cNvSpPr>
            <p:nvPr/>
          </p:nvSpPr>
          <p:spPr bwMode="auto">
            <a:xfrm>
              <a:off x="533400" y="1787054"/>
              <a:ext cx="1627188" cy="839788"/>
            </a:xfrm>
            <a:prstGeom prst="ellipse">
              <a:avLst/>
            </a:prstGeom>
            <a:solidFill>
              <a:srgbClr val="FF9900">
                <a:alpha val="50000"/>
              </a:srgbClr>
            </a:solidFill>
            <a:ln w="19050">
              <a:solidFill>
                <a:srgbClr val="000000"/>
              </a:solidFill>
              <a:prstDash val="lgDash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0" hangingPunct="0"/>
              <a:r>
                <a:rPr lang="it-IT" sz="1200" b="1" dirty="0">
                  <a:latin typeface="GE Inspira" pitchFamily="34" charset="0"/>
                </a:rPr>
                <a:t>4° &amp; 10° </a:t>
              </a:r>
            </a:p>
            <a:p>
              <a:pPr algn="ctr" eaLnBrk="0" hangingPunct="0"/>
              <a:r>
                <a:rPr lang="it-IT" sz="1200" b="1" dirty="0">
                  <a:latin typeface="GE Inspira" pitchFamily="34" charset="0"/>
                </a:rPr>
                <a:t>compressor Stage</a:t>
              </a:r>
              <a:endParaRPr lang="en-US" sz="1200" b="1" dirty="0">
                <a:latin typeface="GE Inspira" pitchFamily="34" charset="0"/>
              </a:endParaRPr>
            </a:p>
          </p:txBody>
        </p:sp>
        <p:sp>
          <p:nvSpPr>
            <p:cNvPr id="17415" name="Oval 7"/>
            <p:cNvSpPr>
              <a:spLocks noChangeAspect="1" noChangeArrowheads="1"/>
            </p:cNvSpPr>
            <p:nvPr/>
          </p:nvSpPr>
          <p:spPr bwMode="auto">
            <a:xfrm>
              <a:off x="7010400" y="1679104"/>
              <a:ext cx="1017588" cy="609600"/>
            </a:xfrm>
            <a:prstGeom prst="ellipse">
              <a:avLst/>
            </a:prstGeom>
            <a:solidFill>
              <a:srgbClr val="FF9900">
                <a:alpha val="50000"/>
              </a:srgbClr>
            </a:solidFill>
            <a:ln w="19050">
              <a:solidFill>
                <a:srgbClr val="000000"/>
              </a:solidFill>
              <a:prstDash val="lgDash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0" hangingPunct="0"/>
              <a:r>
                <a:rPr lang="it-IT" sz="1000" b="1">
                  <a:latin typeface="GE Inspira" pitchFamily="34" charset="0"/>
                </a:rPr>
                <a:t>10° </a:t>
              </a:r>
            </a:p>
            <a:p>
              <a:pPr algn="ctr" eaLnBrk="0" hangingPunct="0"/>
              <a:r>
                <a:rPr lang="it-IT" sz="1000" b="1">
                  <a:latin typeface="GE Inspira" pitchFamily="34" charset="0"/>
                </a:rPr>
                <a:t>Stage discharge</a:t>
              </a:r>
              <a:endParaRPr lang="en-US" sz="1000" b="1">
                <a:latin typeface="GE Inspira" pitchFamily="34" charset="0"/>
              </a:endParaRPr>
            </a:p>
          </p:txBody>
        </p:sp>
        <p:sp>
          <p:nvSpPr>
            <p:cNvPr id="17416" name="Oval 8"/>
            <p:cNvSpPr>
              <a:spLocks noChangeAspect="1" noChangeArrowheads="1"/>
            </p:cNvSpPr>
            <p:nvPr/>
          </p:nvSpPr>
          <p:spPr bwMode="auto">
            <a:xfrm>
              <a:off x="4572000" y="3922242"/>
              <a:ext cx="1017588" cy="609600"/>
            </a:xfrm>
            <a:prstGeom prst="ellipse">
              <a:avLst/>
            </a:prstGeom>
            <a:solidFill>
              <a:srgbClr val="FF9900">
                <a:alpha val="50000"/>
              </a:srgbClr>
            </a:solidFill>
            <a:ln w="19050">
              <a:solidFill>
                <a:srgbClr val="000000"/>
              </a:solidFill>
              <a:prstDash val="lgDash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0" hangingPunct="0"/>
              <a:r>
                <a:rPr lang="it-IT" sz="1000" b="1">
                  <a:latin typeface="GE Inspira" pitchFamily="34" charset="0"/>
                </a:rPr>
                <a:t>Wheel Space</a:t>
              </a:r>
            </a:p>
            <a:p>
              <a:pPr algn="ctr" eaLnBrk="0" hangingPunct="0"/>
              <a:r>
                <a:rPr lang="it-IT" sz="1000" b="1">
                  <a:latin typeface="GE Inspira" pitchFamily="34" charset="0"/>
                </a:rPr>
                <a:t>Pressure</a:t>
              </a:r>
              <a:endParaRPr lang="en-US" sz="1000" b="1">
                <a:latin typeface="GE Inspira" pitchFamily="34" charset="0"/>
              </a:endParaRPr>
            </a:p>
          </p:txBody>
        </p:sp>
        <p:sp>
          <p:nvSpPr>
            <p:cNvPr id="17422" name="Rectangle 14"/>
            <p:cNvSpPr>
              <a:spLocks noChangeArrowheads="1"/>
            </p:cNvSpPr>
            <p:nvPr/>
          </p:nvSpPr>
          <p:spPr bwMode="auto">
            <a:xfrm>
              <a:off x="4953000" y="5184304"/>
              <a:ext cx="762000" cy="5334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17423" name="Rectangle 15"/>
            <p:cNvSpPr>
              <a:spLocks noChangeArrowheads="1"/>
            </p:cNvSpPr>
            <p:nvPr/>
          </p:nvSpPr>
          <p:spPr bwMode="auto">
            <a:xfrm>
              <a:off x="2438400" y="4955704"/>
              <a:ext cx="1447800" cy="5334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it-IT"/>
            </a:p>
          </p:txBody>
        </p:sp>
      </p:grpSp>
      <p:pic>
        <p:nvPicPr>
          <p:cNvPr id="12" name="Picture 7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224" t="25052" r="17622" b="7970"/>
          <a:stretch>
            <a:fillRect/>
          </a:stretch>
        </p:blipFill>
        <p:spPr bwMode="auto">
          <a:xfrm>
            <a:off x="75742" y="4459940"/>
            <a:ext cx="2503488" cy="180204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4157AD"/>
                </a:solidFill>
              </a14:hiddenFill>
            </a:ext>
          </a:extLst>
        </p:spPr>
      </p:pic>
      <p:pic>
        <p:nvPicPr>
          <p:cNvPr id="14" name="Picture 5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548" t="23549" r="21741" b="18727"/>
          <a:stretch/>
        </p:blipFill>
        <p:spPr bwMode="auto">
          <a:xfrm>
            <a:off x="6385238" y="4581128"/>
            <a:ext cx="2665927" cy="168713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Rectangle 2"/>
          <p:cNvSpPr>
            <a:spLocks noChangeArrowheads="1"/>
          </p:cNvSpPr>
          <p:nvPr/>
        </p:nvSpPr>
        <p:spPr bwMode="auto">
          <a:xfrm>
            <a:off x="304800" y="1302296"/>
            <a:ext cx="8153400" cy="182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sz="1600" dirty="0" smtClean="0">
                <a:solidFill>
                  <a:srgbClr val="3A607A"/>
                </a:solidFill>
                <a:latin typeface="GE Inspira Pitch" pitchFamily="34" charset="0"/>
              </a:rPr>
              <a:t>Ejector </a:t>
            </a:r>
            <a:r>
              <a:rPr lang="en-US" sz="1600" dirty="0">
                <a:solidFill>
                  <a:srgbClr val="3A607A"/>
                </a:solidFill>
                <a:latin typeface="GE Inspira Pitch" pitchFamily="34" charset="0"/>
              </a:rPr>
              <a:t>component suction mass flow rate identified through motive pressure and total differential </a:t>
            </a:r>
            <a:r>
              <a:rPr lang="en-US" sz="1600" dirty="0" smtClean="0">
                <a:solidFill>
                  <a:srgbClr val="3A607A"/>
                </a:solidFill>
                <a:latin typeface="GE Inspira Pitch" pitchFamily="34" charset="0"/>
              </a:rPr>
              <a:t>pressure …  Experimental </a:t>
            </a:r>
            <a:r>
              <a:rPr lang="en-US" sz="1600" dirty="0">
                <a:solidFill>
                  <a:srgbClr val="3A607A"/>
                </a:solidFill>
                <a:latin typeface="GE Inspira Pitch" pitchFamily="34" charset="0"/>
              </a:rPr>
              <a:t>tests performed for the component characterization </a:t>
            </a:r>
          </a:p>
        </p:txBody>
      </p:sp>
      <p:cxnSp>
        <p:nvCxnSpPr>
          <p:cNvPr id="16" name="Straight Arrow Connector 15"/>
          <p:cNvCxnSpPr/>
          <p:nvPr/>
        </p:nvCxnSpPr>
        <p:spPr>
          <a:xfrm flipV="1">
            <a:off x="2491586" y="4659152"/>
            <a:ext cx="594514" cy="548660"/>
          </a:xfrm>
          <a:prstGeom prst="straightConnector1">
            <a:avLst/>
          </a:prstGeom>
          <a:ln>
            <a:solidFill>
              <a:srgbClr val="FF0000"/>
            </a:solidFill>
            <a:headEnd type="none" w="med" len="med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flipH="1" flipV="1">
            <a:off x="6025751" y="4975558"/>
            <a:ext cx="359487" cy="412256"/>
          </a:xfrm>
          <a:prstGeom prst="straightConnector1">
            <a:avLst/>
          </a:prstGeom>
          <a:ln>
            <a:solidFill>
              <a:srgbClr val="FF0000"/>
            </a:solidFill>
            <a:headEnd type="none" w="med" len="med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Segnaposto data 3"/>
          <p:cNvSpPr>
            <a:spLocks noGrp="1"/>
          </p:cNvSpPr>
          <p:nvPr>
            <p:ph type="dt" sz="half" idx="10"/>
          </p:nvPr>
        </p:nvSpPr>
        <p:spPr>
          <a:xfrm>
            <a:off x="5796136" y="6448251"/>
            <a:ext cx="1512168" cy="365125"/>
          </a:xfrm>
        </p:spPr>
        <p:txBody>
          <a:bodyPr/>
          <a:lstStyle/>
          <a:p>
            <a:r>
              <a:rPr lang="it-IT" smtClean="0"/>
              <a:t>21 - 22 October 2013</a:t>
            </a:r>
            <a:endParaRPr lang="it-IT"/>
          </a:p>
        </p:txBody>
      </p:sp>
      <p:sp>
        <p:nvSpPr>
          <p:cNvPr id="20" name="Segnaposto numero diapositiva 5"/>
          <p:cNvSpPr>
            <a:spLocks noGrp="1"/>
          </p:cNvSpPr>
          <p:nvPr>
            <p:ph type="sldNum" sz="quarter" idx="12"/>
          </p:nvPr>
        </p:nvSpPr>
        <p:spPr>
          <a:xfrm>
            <a:off x="8130480" y="6448251"/>
            <a:ext cx="762000" cy="365125"/>
          </a:xfrm>
        </p:spPr>
        <p:txBody>
          <a:bodyPr/>
          <a:lstStyle/>
          <a:p>
            <a:fld id="{AE68C39A-8303-46D9-B034-A7F441F7F04B}" type="slidenum">
              <a:rPr lang="it-IT" smtClean="0"/>
              <a:t>13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269672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1026"/>
          <p:cNvSpPr>
            <a:spLocks noChangeArrowheads="1"/>
          </p:cNvSpPr>
          <p:nvPr/>
        </p:nvSpPr>
        <p:spPr bwMode="auto">
          <a:xfrm>
            <a:off x="295275" y="548680"/>
            <a:ext cx="8382000" cy="762000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pPr>
              <a:spcBef>
                <a:spcPct val="0"/>
              </a:spcBef>
            </a:pPr>
            <a:r>
              <a:rPr lang="en-US" sz="4000" dirty="0">
                <a:solidFill>
                  <a:srgbClr val="0F6D8A"/>
                </a:solidFill>
                <a:latin typeface="GE Inspira Pitch" panose="020F0603030400020203" pitchFamily="34" charset="0"/>
                <a:ea typeface="+mj-ea"/>
                <a:cs typeface="+mj-cs"/>
              </a:rPr>
              <a:t>Ejector Network – Data Flow</a:t>
            </a:r>
          </a:p>
        </p:txBody>
      </p:sp>
      <p:graphicFrame>
        <p:nvGraphicFramePr>
          <p:cNvPr id="32839" name="Object 109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1197942"/>
              </p:ext>
            </p:extLst>
          </p:nvPr>
        </p:nvGraphicFramePr>
        <p:xfrm>
          <a:off x="3676650" y="2407196"/>
          <a:ext cx="3867150" cy="1476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11" name="Bitmap Image" r:id="rId3" imgW="3866667" imgH="1476190" progId="Paint.Picture">
                  <p:embed/>
                </p:oleObj>
              </mc:Choice>
              <mc:Fallback>
                <p:oleObj name="Bitmap Image" r:id="rId3" imgW="3866667" imgH="1476190" progId="Paint.Picture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76650" y="2407196"/>
                        <a:ext cx="3867150" cy="14763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2844" name="Rectangle 1100"/>
          <p:cNvSpPr>
            <a:spLocks noChangeArrowheads="1"/>
          </p:cNvSpPr>
          <p:nvPr/>
        </p:nvSpPr>
        <p:spPr bwMode="auto">
          <a:xfrm>
            <a:off x="1905000" y="3054896"/>
            <a:ext cx="1171575" cy="533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it-IT" sz="1000">
                <a:solidFill>
                  <a:srgbClr val="3A607A"/>
                </a:solidFill>
                <a:latin typeface="GE Inspira Pitch" pitchFamily="34" charset="0"/>
              </a:rPr>
              <a:t>Motive pressure from network iterations</a:t>
            </a:r>
            <a:endParaRPr lang="en-US" sz="1000">
              <a:solidFill>
                <a:srgbClr val="3A607A"/>
              </a:solidFill>
              <a:latin typeface="GE Inspira Pitch" pitchFamily="34" charset="0"/>
            </a:endParaRPr>
          </a:p>
        </p:txBody>
      </p:sp>
      <p:sp>
        <p:nvSpPr>
          <p:cNvPr id="32845" name="Rectangle 1101"/>
          <p:cNvSpPr>
            <a:spLocks noChangeArrowheads="1"/>
          </p:cNvSpPr>
          <p:nvPr/>
        </p:nvSpPr>
        <p:spPr bwMode="auto">
          <a:xfrm>
            <a:off x="1905000" y="1454696"/>
            <a:ext cx="1143000" cy="457200"/>
          </a:xfrm>
          <a:prstGeom prst="rect">
            <a:avLst/>
          </a:prstGeom>
          <a:solidFill>
            <a:srgbClr val="FF996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it-IT" sz="1000">
                <a:solidFill>
                  <a:srgbClr val="3A607A"/>
                </a:solidFill>
                <a:latin typeface="GE Inspira Pitch" pitchFamily="34" charset="0"/>
              </a:rPr>
              <a:t>10° stage Pressure &amp; Temp</a:t>
            </a:r>
            <a:endParaRPr lang="en-US" sz="1000">
              <a:solidFill>
                <a:srgbClr val="3A607A"/>
              </a:solidFill>
              <a:latin typeface="GE Inspira Pitch" pitchFamily="34" charset="0"/>
            </a:endParaRPr>
          </a:p>
        </p:txBody>
      </p:sp>
      <p:sp>
        <p:nvSpPr>
          <p:cNvPr id="32846" name="AutoShape 1102"/>
          <p:cNvSpPr>
            <a:spLocks noChangeArrowheads="1"/>
          </p:cNvSpPr>
          <p:nvPr/>
        </p:nvSpPr>
        <p:spPr bwMode="auto">
          <a:xfrm>
            <a:off x="457200" y="3054896"/>
            <a:ext cx="1143000" cy="457200"/>
          </a:xfrm>
          <a:prstGeom prst="roundRect">
            <a:avLst>
              <a:gd name="adj" fmla="val 16667"/>
            </a:avLst>
          </a:prstGeom>
          <a:solidFill>
            <a:schemeClr val="hlink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it-IT" sz="1000" b="1">
                <a:solidFill>
                  <a:srgbClr val="3A607A"/>
                </a:solidFill>
                <a:latin typeface="GE Inspira Pitch" pitchFamily="34" charset="0"/>
              </a:rPr>
              <a:t>GT Power </a:t>
            </a:r>
          </a:p>
          <a:p>
            <a:pPr algn="ctr"/>
            <a:r>
              <a:rPr lang="it-IT" sz="1000" b="1">
                <a:solidFill>
                  <a:srgbClr val="3A607A"/>
                </a:solidFill>
                <a:latin typeface="GE Inspira Pitch" pitchFamily="34" charset="0"/>
              </a:rPr>
              <a:t>Amb Temp</a:t>
            </a:r>
            <a:endParaRPr lang="en-US" sz="1000" b="1">
              <a:solidFill>
                <a:srgbClr val="3A607A"/>
              </a:solidFill>
              <a:latin typeface="GE Inspira Pitch" pitchFamily="34" charset="0"/>
            </a:endParaRPr>
          </a:p>
        </p:txBody>
      </p:sp>
      <p:sp>
        <p:nvSpPr>
          <p:cNvPr id="32847" name="Line 1103"/>
          <p:cNvSpPr>
            <a:spLocks noChangeShapeType="1"/>
          </p:cNvSpPr>
          <p:nvPr/>
        </p:nvSpPr>
        <p:spPr bwMode="auto">
          <a:xfrm flipV="1">
            <a:off x="1066800" y="1683296"/>
            <a:ext cx="838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it-IT">
              <a:solidFill>
                <a:srgbClr val="3A607A"/>
              </a:solidFill>
              <a:latin typeface="GE Inspira Pitch" panose="020F0603030400020203" pitchFamily="34" charset="0"/>
            </a:endParaRPr>
          </a:p>
        </p:txBody>
      </p:sp>
      <p:sp>
        <p:nvSpPr>
          <p:cNvPr id="32848" name="Line 1104"/>
          <p:cNvSpPr>
            <a:spLocks noChangeShapeType="1"/>
          </p:cNvSpPr>
          <p:nvPr/>
        </p:nvSpPr>
        <p:spPr bwMode="auto">
          <a:xfrm flipH="1">
            <a:off x="2438400" y="1911896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it-IT">
              <a:solidFill>
                <a:srgbClr val="3A607A"/>
              </a:solidFill>
              <a:latin typeface="GE Inspira Pitch" panose="020F0603030400020203" pitchFamily="34" charset="0"/>
            </a:endParaRPr>
          </a:p>
        </p:txBody>
      </p:sp>
      <p:sp>
        <p:nvSpPr>
          <p:cNvPr id="32850" name="Rectangle 1106"/>
          <p:cNvSpPr>
            <a:spLocks noChangeArrowheads="1"/>
          </p:cNvSpPr>
          <p:nvPr/>
        </p:nvSpPr>
        <p:spPr bwMode="auto">
          <a:xfrm>
            <a:off x="1905000" y="4807496"/>
            <a:ext cx="1143000" cy="457200"/>
          </a:xfrm>
          <a:prstGeom prst="rect">
            <a:avLst/>
          </a:prstGeom>
          <a:solidFill>
            <a:srgbClr val="FF996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it-IT" sz="1000">
                <a:solidFill>
                  <a:srgbClr val="3A607A"/>
                </a:solidFill>
                <a:latin typeface="GE Inspira Pitch" pitchFamily="34" charset="0"/>
              </a:rPr>
              <a:t>4° stage Pressure &amp; Temp</a:t>
            </a:r>
            <a:endParaRPr lang="en-US" sz="1000">
              <a:solidFill>
                <a:srgbClr val="3A607A"/>
              </a:solidFill>
              <a:latin typeface="GE Inspira Pitch" pitchFamily="34" charset="0"/>
            </a:endParaRPr>
          </a:p>
        </p:txBody>
      </p:sp>
      <p:sp>
        <p:nvSpPr>
          <p:cNvPr id="32851" name="Line 1107"/>
          <p:cNvSpPr>
            <a:spLocks noChangeShapeType="1"/>
          </p:cNvSpPr>
          <p:nvPr/>
        </p:nvSpPr>
        <p:spPr bwMode="auto">
          <a:xfrm flipV="1">
            <a:off x="1066800" y="5036096"/>
            <a:ext cx="838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it-IT">
              <a:solidFill>
                <a:srgbClr val="3A607A"/>
              </a:solidFill>
              <a:latin typeface="GE Inspira Pitch" panose="020F0603030400020203" pitchFamily="34" charset="0"/>
            </a:endParaRPr>
          </a:p>
        </p:txBody>
      </p:sp>
      <p:sp>
        <p:nvSpPr>
          <p:cNvPr id="32852" name="Line 1108"/>
          <p:cNvSpPr>
            <a:spLocks noChangeShapeType="1"/>
          </p:cNvSpPr>
          <p:nvPr/>
        </p:nvSpPr>
        <p:spPr bwMode="auto">
          <a:xfrm>
            <a:off x="1066800" y="1683296"/>
            <a:ext cx="0" cy="1371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it-IT">
              <a:solidFill>
                <a:srgbClr val="3A607A"/>
              </a:solidFill>
              <a:latin typeface="GE Inspira Pitch" panose="020F0603030400020203" pitchFamily="34" charset="0"/>
            </a:endParaRPr>
          </a:p>
        </p:txBody>
      </p:sp>
      <p:sp>
        <p:nvSpPr>
          <p:cNvPr id="32853" name="Line 1109"/>
          <p:cNvSpPr>
            <a:spLocks noChangeShapeType="1"/>
          </p:cNvSpPr>
          <p:nvPr/>
        </p:nvSpPr>
        <p:spPr bwMode="auto">
          <a:xfrm>
            <a:off x="1066800" y="3512096"/>
            <a:ext cx="0" cy="1524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it-IT">
              <a:solidFill>
                <a:srgbClr val="3A607A"/>
              </a:solidFill>
              <a:latin typeface="GE Inspira Pitch" panose="020F0603030400020203" pitchFamily="34" charset="0"/>
            </a:endParaRPr>
          </a:p>
        </p:txBody>
      </p:sp>
      <p:sp>
        <p:nvSpPr>
          <p:cNvPr id="32854" name="Line 1110"/>
          <p:cNvSpPr>
            <a:spLocks noChangeShapeType="1"/>
          </p:cNvSpPr>
          <p:nvPr/>
        </p:nvSpPr>
        <p:spPr bwMode="auto">
          <a:xfrm>
            <a:off x="3048000" y="4121696"/>
            <a:ext cx="1371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it-IT">
              <a:solidFill>
                <a:srgbClr val="3A607A"/>
              </a:solidFill>
              <a:latin typeface="GE Inspira Pitch" panose="020F0603030400020203" pitchFamily="34" charset="0"/>
            </a:endParaRPr>
          </a:p>
        </p:txBody>
      </p:sp>
      <p:sp>
        <p:nvSpPr>
          <p:cNvPr id="32855" name="AutoShape 1111"/>
          <p:cNvSpPr>
            <a:spLocks noChangeArrowheads="1"/>
          </p:cNvSpPr>
          <p:nvPr/>
        </p:nvSpPr>
        <p:spPr bwMode="auto">
          <a:xfrm>
            <a:off x="4427984" y="5569496"/>
            <a:ext cx="895350" cy="457200"/>
          </a:xfrm>
          <a:prstGeom prst="diamond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it-IT" sz="1400" b="1">
                <a:solidFill>
                  <a:srgbClr val="3A607A"/>
                </a:solidFill>
                <a:latin typeface="GE Inspira Pitch" pitchFamily="34" charset="0"/>
              </a:rPr>
              <a:t>Dp</a:t>
            </a:r>
            <a:endParaRPr lang="en-US" sz="1400" b="1">
              <a:solidFill>
                <a:srgbClr val="3A607A"/>
              </a:solidFill>
              <a:latin typeface="GE Inspira Pitch" pitchFamily="34" charset="0"/>
            </a:endParaRPr>
          </a:p>
        </p:txBody>
      </p:sp>
      <p:sp>
        <p:nvSpPr>
          <p:cNvPr id="32856" name="Line 1112"/>
          <p:cNvSpPr>
            <a:spLocks noChangeShapeType="1"/>
          </p:cNvSpPr>
          <p:nvPr/>
        </p:nvSpPr>
        <p:spPr bwMode="auto">
          <a:xfrm>
            <a:off x="5416908" y="4121696"/>
            <a:ext cx="2590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it-IT">
              <a:solidFill>
                <a:srgbClr val="3A607A"/>
              </a:solidFill>
              <a:latin typeface="GE Inspira Pitch" panose="020F0603030400020203" pitchFamily="34" charset="0"/>
            </a:endParaRPr>
          </a:p>
        </p:txBody>
      </p:sp>
      <p:sp>
        <p:nvSpPr>
          <p:cNvPr id="32857" name="Line 1113"/>
          <p:cNvSpPr>
            <a:spLocks noChangeShapeType="1"/>
          </p:cNvSpPr>
          <p:nvPr/>
        </p:nvSpPr>
        <p:spPr bwMode="auto">
          <a:xfrm flipV="1">
            <a:off x="8039635" y="3242320"/>
            <a:ext cx="1" cy="879376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it-IT">
              <a:solidFill>
                <a:srgbClr val="3A607A"/>
              </a:solidFill>
              <a:latin typeface="GE Inspira Pitch" panose="020F0603030400020203" pitchFamily="34" charset="0"/>
            </a:endParaRPr>
          </a:p>
        </p:txBody>
      </p:sp>
      <p:sp>
        <p:nvSpPr>
          <p:cNvPr id="32858" name="Rectangle 1114"/>
          <p:cNvSpPr>
            <a:spLocks noChangeArrowheads="1"/>
          </p:cNvSpPr>
          <p:nvPr/>
        </p:nvSpPr>
        <p:spPr bwMode="auto">
          <a:xfrm>
            <a:off x="1905000" y="3969296"/>
            <a:ext cx="1143000" cy="533400"/>
          </a:xfrm>
          <a:prstGeom prst="rect">
            <a:avLst/>
          </a:prstGeom>
          <a:solidFill>
            <a:srgbClr val="FF996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 eaLnBrk="0" hangingPunct="0"/>
            <a:r>
              <a:rPr lang="it-IT" sz="1000" b="1">
                <a:solidFill>
                  <a:srgbClr val="3A607A"/>
                </a:solidFill>
                <a:latin typeface="GE Inspira Pitch" panose="020F0603030400020203" pitchFamily="34" charset="0"/>
              </a:rPr>
              <a:t>Ejector Performance </a:t>
            </a:r>
          </a:p>
          <a:p>
            <a:pPr algn="ctr" eaLnBrk="0" hangingPunct="0"/>
            <a:r>
              <a:rPr lang="it-IT" sz="1000" b="1">
                <a:solidFill>
                  <a:srgbClr val="3A607A"/>
                </a:solidFill>
                <a:latin typeface="GE Inspira Pitch" panose="020F0603030400020203" pitchFamily="34" charset="0"/>
              </a:rPr>
              <a:t>Surface</a:t>
            </a:r>
            <a:endParaRPr lang="en-US" sz="1000">
              <a:solidFill>
                <a:srgbClr val="3A607A"/>
              </a:solidFill>
              <a:latin typeface="GE Inspira Pitch" pitchFamily="34" charset="0"/>
            </a:endParaRPr>
          </a:p>
        </p:txBody>
      </p:sp>
      <p:sp>
        <p:nvSpPr>
          <p:cNvPr id="32861" name="Rectangle 1117"/>
          <p:cNvSpPr>
            <a:spLocks noChangeArrowheads="1"/>
          </p:cNvSpPr>
          <p:nvPr/>
        </p:nvSpPr>
        <p:spPr bwMode="auto">
          <a:xfrm>
            <a:off x="1905000" y="2216696"/>
            <a:ext cx="1152525" cy="533400"/>
          </a:xfrm>
          <a:prstGeom prst="rect">
            <a:avLst/>
          </a:prstGeom>
          <a:solidFill>
            <a:srgbClr val="FF996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 eaLnBrk="0" hangingPunct="0"/>
            <a:r>
              <a:rPr lang="it-IT" sz="1000" b="1">
                <a:solidFill>
                  <a:srgbClr val="3A607A"/>
                </a:solidFill>
                <a:latin typeface="GE Inspira Pitch" panose="020F0603030400020203" pitchFamily="34" charset="0"/>
              </a:rPr>
              <a:t>Motive flow from Ejector curve</a:t>
            </a:r>
            <a:endParaRPr lang="en-US" sz="1000" b="1">
              <a:solidFill>
                <a:srgbClr val="3A607A"/>
              </a:solidFill>
              <a:latin typeface="GE Inspira Pitch" panose="020F0603030400020203" pitchFamily="34" charset="0"/>
            </a:endParaRPr>
          </a:p>
        </p:txBody>
      </p:sp>
      <p:sp>
        <p:nvSpPr>
          <p:cNvPr id="32862" name="Line 1118"/>
          <p:cNvSpPr>
            <a:spLocks noChangeShapeType="1"/>
          </p:cNvSpPr>
          <p:nvPr/>
        </p:nvSpPr>
        <p:spPr bwMode="auto">
          <a:xfrm flipH="1">
            <a:off x="2438400" y="2750096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it-IT">
              <a:solidFill>
                <a:srgbClr val="3A607A"/>
              </a:solidFill>
              <a:latin typeface="GE Inspira Pitch" panose="020F0603030400020203" pitchFamily="34" charset="0"/>
            </a:endParaRPr>
          </a:p>
        </p:txBody>
      </p:sp>
      <p:sp>
        <p:nvSpPr>
          <p:cNvPr id="32863" name="Rectangle 1119"/>
          <p:cNvSpPr>
            <a:spLocks noChangeArrowheads="1"/>
          </p:cNvSpPr>
          <p:nvPr/>
        </p:nvSpPr>
        <p:spPr bwMode="auto">
          <a:xfrm>
            <a:off x="4267200" y="4759871"/>
            <a:ext cx="1171575" cy="533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it-IT" sz="1000">
                <a:solidFill>
                  <a:srgbClr val="3A607A"/>
                </a:solidFill>
                <a:latin typeface="GE Inspira Pitch" pitchFamily="34" charset="0"/>
              </a:rPr>
              <a:t>Suction pressure from network iterations</a:t>
            </a:r>
            <a:endParaRPr lang="en-US" sz="1000">
              <a:solidFill>
                <a:srgbClr val="3A607A"/>
              </a:solidFill>
              <a:latin typeface="GE Inspira Pitch" pitchFamily="34" charset="0"/>
            </a:endParaRPr>
          </a:p>
        </p:txBody>
      </p:sp>
      <p:sp>
        <p:nvSpPr>
          <p:cNvPr id="32864" name="Line 1120"/>
          <p:cNvSpPr>
            <a:spLocks noChangeShapeType="1"/>
          </p:cNvSpPr>
          <p:nvPr/>
        </p:nvSpPr>
        <p:spPr bwMode="auto">
          <a:xfrm>
            <a:off x="2438400" y="3588296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it-IT">
              <a:solidFill>
                <a:srgbClr val="3A607A"/>
              </a:solidFill>
              <a:latin typeface="GE Inspira Pitch" panose="020F0603030400020203" pitchFamily="34" charset="0"/>
            </a:endParaRPr>
          </a:p>
        </p:txBody>
      </p:sp>
      <p:sp>
        <p:nvSpPr>
          <p:cNvPr id="32865" name="Rectangle 1121"/>
          <p:cNvSpPr>
            <a:spLocks noChangeArrowheads="1"/>
          </p:cNvSpPr>
          <p:nvPr/>
        </p:nvSpPr>
        <p:spPr bwMode="auto">
          <a:xfrm>
            <a:off x="4419600" y="3969296"/>
            <a:ext cx="914400" cy="304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it-IT" sz="1000">
                <a:solidFill>
                  <a:srgbClr val="3A607A"/>
                </a:solidFill>
                <a:latin typeface="GE Inspira Pitch" pitchFamily="34" charset="0"/>
              </a:rPr>
              <a:t>Suction flow</a:t>
            </a:r>
            <a:endParaRPr lang="en-US" sz="1000">
              <a:solidFill>
                <a:srgbClr val="3A607A"/>
              </a:solidFill>
              <a:latin typeface="GE Inspira Pitch" pitchFamily="34" charset="0"/>
            </a:endParaRPr>
          </a:p>
        </p:txBody>
      </p:sp>
      <p:sp>
        <p:nvSpPr>
          <p:cNvPr id="32866" name="AutoShape 1122"/>
          <p:cNvSpPr>
            <a:spLocks noChangeArrowheads="1"/>
          </p:cNvSpPr>
          <p:nvPr/>
        </p:nvSpPr>
        <p:spPr bwMode="auto">
          <a:xfrm>
            <a:off x="7452320" y="2708920"/>
            <a:ext cx="1158280" cy="533400"/>
          </a:xfrm>
          <a:prstGeom prst="diamond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it-IT" sz="1400">
                <a:solidFill>
                  <a:srgbClr val="3A607A"/>
                </a:solidFill>
                <a:latin typeface="GE Inspira Pitch" pitchFamily="34" charset="0"/>
              </a:rPr>
              <a:t>Flow</a:t>
            </a:r>
            <a:endParaRPr lang="en-US" sz="1400">
              <a:solidFill>
                <a:srgbClr val="3A607A"/>
              </a:solidFill>
              <a:latin typeface="GE Inspira Pitch" pitchFamily="34" charset="0"/>
            </a:endParaRPr>
          </a:p>
        </p:txBody>
      </p:sp>
      <p:sp>
        <p:nvSpPr>
          <p:cNvPr id="32867" name="Line 1123"/>
          <p:cNvSpPr>
            <a:spLocks noChangeShapeType="1"/>
          </p:cNvSpPr>
          <p:nvPr/>
        </p:nvSpPr>
        <p:spPr bwMode="auto">
          <a:xfrm>
            <a:off x="3057525" y="2369096"/>
            <a:ext cx="49434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it-IT">
              <a:solidFill>
                <a:srgbClr val="3A607A"/>
              </a:solidFill>
              <a:latin typeface="GE Inspira Pitch" panose="020F0603030400020203" pitchFamily="34" charset="0"/>
            </a:endParaRPr>
          </a:p>
        </p:txBody>
      </p:sp>
      <p:sp>
        <p:nvSpPr>
          <p:cNvPr id="32868" name="Line 1124"/>
          <p:cNvSpPr>
            <a:spLocks noChangeShapeType="1"/>
          </p:cNvSpPr>
          <p:nvPr/>
        </p:nvSpPr>
        <p:spPr bwMode="auto">
          <a:xfrm flipH="1">
            <a:off x="8039637" y="2369096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it-IT">
              <a:solidFill>
                <a:srgbClr val="3A607A"/>
              </a:solidFill>
              <a:latin typeface="GE Inspira Pitch" panose="020F0603030400020203" pitchFamily="34" charset="0"/>
            </a:endParaRPr>
          </a:p>
        </p:txBody>
      </p:sp>
      <p:sp>
        <p:nvSpPr>
          <p:cNvPr id="32871" name="Line 1127"/>
          <p:cNvSpPr>
            <a:spLocks noChangeShapeType="1"/>
          </p:cNvSpPr>
          <p:nvPr/>
        </p:nvSpPr>
        <p:spPr bwMode="auto">
          <a:xfrm flipH="1">
            <a:off x="3048000" y="4350296"/>
            <a:ext cx="609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it-IT">
              <a:solidFill>
                <a:srgbClr val="3A607A"/>
              </a:solidFill>
              <a:latin typeface="GE Inspira Pitch" panose="020F0603030400020203" pitchFamily="34" charset="0"/>
            </a:endParaRPr>
          </a:p>
        </p:txBody>
      </p:sp>
      <p:sp>
        <p:nvSpPr>
          <p:cNvPr id="32872" name="Line 1128"/>
          <p:cNvSpPr>
            <a:spLocks noChangeShapeType="1"/>
          </p:cNvSpPr>
          <p:nvPr/>
        </p:nvSpPr>
        <p:spPr bwMode="auto">
          <a:xfrm>
            <a:off x="8610600" y="2975620"/>
            <a:ext cx="152400" cy="3076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it-IT">
              <a:solidFill>
                <a:srgbClr val="3A607A"/>
              </a:solidFill>
              <a:latin typeface="GE Inspira Pitch" panose="020F0603030400020203" pitchFamily="34" charset="0"/>
            </a:endParaRPr>
          </a:p>
        </p:txBody>
      </p:sp>
      <p:sp>
        <p:nvSpPr>
          <p:cNvPr id="32873" name="Line 1129"/>
          <p:cNvSpPr>
            <a:spLocks noChangeShapeType="1"/>
          </p:cNvSpPr>
          <p:nvPr/>
        </p:nvSpPr>
        <p:spPr bwMode="auto">
          <a:xfrm>
            <a:off x="3057525" y="2521496"/>
            <a:ext cx="7524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it-IT">
              <a:solidFill>
                <a:srgbClr val="3A607A"/>
              </a:solidFill>
              <a:latin typeface="GE Inspira Pitch" panose="020F0603030400020203" pitchFamily="34" charset="0"/>
            </a:endParaRPr>
          </a:p>
        </p:txBody>
      </p:sp>
      <p:sp>
        <p:nvSpPr>
          <p:cNvPr id="32874" name="Line 1130"/>
          <p:cNvSpPr>
            <a:spLocks noChangeShapeType="1"/>
          </p:cNvSpPr>
          <p:nvPr/>
        </p:nvSpPr>
        <p:spPr bwMode="auto">
          <a:xfrm>
            <a:off x="3810000" y="2521496"/>
            <a:ext cx="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it-IT">
              <a:solidFill>
                <a:srgbClr val="3A607A"/>
              </a:solidFill>
              <a:latin typeface="GE Inspira Pitch" panose="020F0603030400020203" pitchFamily="34" charset="0"/>
            </a:endParaRPr>
          </a:p>
        </p:txBody>
      </p:sp>
      <p:sp>
        <p:nvSpPr>
          <p:cNvPr id="32877" name="Line 1133"/>
          <p:cNvSpPr>
            <a:spLocks noChangeShapeType="1"/>
          </p:cNvSpPr>
          <p:nvPr/>
        </p:nvSpPr>
        <p:spPr bwMode="auto">
          <a:xfrm flipH="1">
            <a:off x="8763000" y="2978696"/>
            <a:ext cx="0" cy="1752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it-IT">
              <a:solidFill>
                <a:srgbClr val="3A607A"/>
              </a:solidFill>
              <a:latin typeface="GE Inspira Pitch" panose="020F0603030400020203" pitchFamily="34" charset="0"/>
            </a:endParaRPr>
          </a:p>
        </p:txBody>
      </p:sp>
      <p:sp>
        <p:nvSpPr>
          <p:cNvPr id="32878" name="Line 1134"/>
          <p:cNvSpPr>
            <a:spLocks noChangeShapeType="1"/>
          </p:cNvSpPr>
          <p:nvPr/>
        </p:nvSpPr>
        <p:spPr bwMode="auto">
          <a:xfrm flipH="1">
            <a:off x="5257800" y="5798096"/>
            <a:ext cx="762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it-IT">
              <a:solidFill>
                <a:srgbClr val="3A607A"/>
              </a:solidFill>
              <a:latin typeface="GE Inspira Pitch" panose="020F0603030400020203" pitchFamily="34" charset="0"/>
            </a:endParaRPr>
          </a:p>
        </p:txBody>
      </p:sp>
      <p:sp>
        <p:nvSpPr>
          <p:cNvPr id="32879" name="Rectangle 1135"/>
          <p:cNvSpPr>
            <a:spLocks noChangeArrowheads="1"/>
          </p:cNvSpPr>
          <p:nvPr/>
        </p:nvSpPr>
        <p:spPr bwMode="auto">
          <a:xfrm>
            <a:off x="6553200" y="4502696"/>
            <a:ext cx="1171575" cy="533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it-IT" sz="1000">
                <a:solidFill>
                  <a:srgbClr val="3A607A"/>
                </a:solidFill>
                <a:latin typeface="GE Inspira Pitch" pitchFamily="34" charset="0"/>
              </a:rPr>
              <a:t>Ejected pressure from network iterations</a:t>
            </a:r>
            <a:endParaRPr lang="en-US" sz="1000">
              <a:solidFill>
                <a:srgbClr val="3A607A"/>
              </a:solidFill>
              <a:latin typeface="GE Inspira Pitch" pitchFamily="34" charset="0"/>
            </a:endParaRPr>
          </a:p>
        </p:txBody>
      </p:sp>
      <p:sp>
        <p:nvSpPr>
          <p:cNvPr id="32880" name="Line 1136"/>
          <p:cNvSpPr>
            <a:spLocks noChangeShapeType="1"/>
          </p:cNvSpPr>
          <p:nvPr/>
        </p:nvSpPr>
        <p:spPr bwMode="auto">
          <a:xfrm>
            <a:off x="7743825" y="4731296"/>
            <a:ext cx="10191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it-IT">
              <a:solidFill>
                <a:srgbClr val="3A607A"/>
              </a:solidFill>
              <a:latin typeface="GE Inspira Pitch" panose="020F0603030400020203" pitchFamily="34" charset="0"/>
            </a:endParaRPr>
          </a:p>
        </p:txBody>
      </p:sp>
      <p:sp>
        <p:nvSpPr>
          <p:cNvPr id="32881" name="Line 1137"/>
          <p:cNvSpPr>
            <a:spLocks noChangeShapeType="1"/>
          </p:cNvSpPr>
          <p:nvPr/>
        </p:nvSpPr>
        <p:spPr bwMode="auto">
          <a:xfrm flipH="1">
            <a:off x="3657600" y="5798096"/>
            <a:ext cx="838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it-IT">
              <a:solidFill>
                <a:srgbClr val="3A607A"/>
              </a:solidFill>
              <a:latin typeface="GE Inspira Pitch" panose="020F0603030400020203" pitchFamily="34" charset="0"/>
            </a:endParaRPr>
          </a:p>
        </p:txBody>
      </p:sp>
      <p:sp>
        <p:nvSpPr>
          <p:cNvPr id="32882" name="Line 1138"/>
          <p:cNvSpPr>
            <a:spLocks noChangeShapeType="1"/>
          </p:cNvSpPr>
          <p:nvPr/>
        </p:nvSpPr>
        <p:spPr bwMode="auto">
          <a:xfrm>
            <a:off x="4876800" y="4274096"/>
            <a:ext cx="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it-IT">
              <a:solidFill>
                <a:srgbClr val="3A607A"/>
              </a:solidFill>
              <a:latin typeface="GE Inspira Pitch" panose="020F0603030400020203" pitchFamily="34" charset="0"/>
            </a:endParaRPr>
          </a:p>
        </p:txBody>
      </p:sp>
      <p:sp>
        <p:nvSpPr>
          <p:cNvPr id="32883" name="Line 1139"/>
          <p:cNvSpPr>
            <a:spLocks noChangeShapeType="1"/>
          </p:cNvSpPr>
          <p:nvPr/>
        </p:nvSpPr>
        <p:spPr bwMode="auto">
          <a:xfrm flipH="1">
            <a:off x="3048000" y="5036096"/>
            <a:ext cx="1219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it-IT">
              <a:solidFill>
                <a:srgbClr val="3A607A"/>
              </a:solidFill>
              <a:latin typeface="GE Inspira Pitch" panose="020F0603030400020203" pitchFamily="34" charset="0"/>
            </a:endParaRPr>
          </a:p>
        </p:txBody>
      </p:sp>
      <p:sp>
        <p:nvSpPr>
          <p:cNvPr id="32884" name="Line 1140"/>
          <p:cNvSpPr>
            <a:spLocks noChangeShapeType="1"/>
          </p:cNvSpPr>
          <p:nvPr/>
        </p:nvSpPr>
        <p:spPr bwMode="auto">
          <a:xfrm>
            <a:off x="4876800" y="5340896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it-IT">
              <a:solidFill>
                <a:srgbClr val="3A607A"/>
              </a:solidFill>
              <a:latin typeface="GE Inspira Pitch" panose="020F0603030400020203" pitchFamily="34" charset="0"/>
            </a:endParaRPr>
          </a:p>
        </p:txBody>
      </p:sp>
      <p:sp>
        <p:nvSpPr>
          <p:cNvPr id="32885" name="Line 1141"/>
          <p:cNvSpPr>
            <a:spLocks noChangeShapeType="1"/>
          </p:cNvSpPr>
          <p:nvPr/>
        </p:nvSpPr>
        <p:spPr bwMode="auto">
          <a:xfrm>
            <a:off x="6019800" y="4807496"/>
            <a:ext cx="0" cy="990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it-IT">
              <a:solidFill>
                <a:srgbClr val="3A607A"/>
              </a:solidFill>
              <a:latin typeface="GE Inspira Pitch" panose="020F0603030400020203" pitchFamily="34" charset="0"/>
            </a:endParaRPr>
          </a:p>
        </p:txBody>
      </p:sp>
      <p:sp>
        <p:nvSpPr>
          <p:cNvPr id="32886" name="Line 1142"/>
          <p:cNvSpPr>
            <a:spLocks noChangeShapeType="1"/>
          </p:cNvSpPr>
          <p:nvPr/>
        </p:nvSpPr>
        <p:spPr bwMode="auto">
          <a:xfrm>
            <a:off x="6019800" y="4807496"/>
            <a:ext cx="533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it-IT">
              <a:solidFill>
                <a:srgbClr val="3A607A"/>
              </a:solidFill>
              <a:latin typeface="GE Inspira Pitch" panose="020F0603030400020203" pitchFamily="34" charset="0"/>
            </a:endParaRPr>
          </a:p>
        </p:txBody>
      </p:sp>
      <p:sp>
        <p:nvSpPr>
          <p:cNvPr id="32887" name="Line 1143"/>
          <p:cNvSpPr>
            <a:spLocks noChangeShapeType="1"/>
          </p:cNvSpPr>
          <p:nvPr/>
        </p:nvSpPr>
        <p:spPr bwMode="auto">
          <a:xfrm>
            <a:off x="3657600" y="4350296"/>
            <a:ext cx="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it-IT">
              <a:solidFill>
                <a:srgbClr val="3A607A"/>
              </a:solidFill>
              <a:latin typeface="GE Inspira Pitch" panose="020F0603030400020203" pitchFamily="34" charset="0"/>
            </a:endParaRPr>
          </a:p>
        </p:txBody>
      </p:sp>
      <p:sp>
        <p:nvSpPr>
          <p:cNvPr id="32888" name="Line 1144"/>
          <p:cNvSpPr>
            <a:spLocks noChangeShapeType="1"/>
          </p:cNvSpPr>
          <p:nvPr/>
        </p:nvSpPr>
        <p:spPr bwMode="auto">
          <a:xfrm>
            <a:off x="3657600" y="5188496"/>
            <a:ext cx="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it-IT">
              <a:solidFill>
                <a:srgbClr val="3A607A"/>
              </a:solidFill>
              <a:latin typeface="GE Inspira Pitch" panose="020F0603030400020203" pitchFamily="34" charset="0"/>
            </a:endParaRPr>
          </a:p>
        </p:txBody>
      </p:sp>
      <p:sp>
        <p:nvSpPr>
          <p:cNvPr id="44" name="Segnaposto data 3"/>
          <p:cNvSpPr>
            <a:spLocks noGrp="1"/>
          </p:cNvSpPr>
          <p:nvPr>
            <p:ph type="dt" sz="half" idx="10"/>
          </p:nvPr>
        </p:nvSpPr>
        <p:spPr>
          <a:xfrm>
            <a:off x="5796136" y="6448251"/>
            <a:ext cx="1512168" cy="365125"/>
          </a:xfrm>
        </p:spPr>
        <p:txBody>
          <a:bodyPr/>
          <a:lstStyle/>
          <a:p>
            <a:r>
              <a:rPr lang="it-IT" smtClean="0"/>
              <a:t>21 - 22 October 2013</a:t>
            </a:r>
            <a:endParaRPr lang="it-IT"/>
          </a:p>
        </p:txBody>
      </p:sp>
      <p:sp>
        <p:nvSpPr>
          <p:cNvPr id="45" name="Segnaposto numero diapositiva 5"/>
          <p:cNvSpPr>
            <a:spLocks noGrp="1"/>
          </p:cNvSpPr>
          <p:nvPr>
            <p:ph type="sldNum" sz="quarter" idx="12"/>
          </p:nvPr>
        </p:nvSpPr>
        <p:spPr>
          <a:xfrm>
            <a:off x="8130480" y="6448251"/>
            <a:ext cx="762000" cy="365125"/>
          </a:xfrm>
        </p:spPr>
        <p:txBody>
          <a:bodyPr/>
          <a:lstStyle/>
          <a:p>
            <a:fld id="{AE68C39A-8303-46D9-B034-A7F441F7F04B}" type="slidenum">
              <a:rPr lang="it-IT" smtClean="0"/>
              <a:t>14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760130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1026"/>
          <p:cNvSpPr>
            <a:spLocks noChangeArrowheads="1"/>
          </p:cNvSpPr>
          <p:nvPr/>
        </p:nvSpPr>
        <p:spPr bwMode="auto">
          <a:xfrm>
            <a:off x="295275" y="548680"/>
            <a:ext cx="8686800" cy="792088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pPr>
              <a:spcBef>
                <a:spcPct val="0"/>
              </a:spcBef>
            </a:pPr>
            <a:r>
              <a:rPr lang="en-US" sz="4000" dirty="0">
                <a:solidFill>
                  <a:srgbClr val="0F6D8A"/>
                </a:solidFill>
                <a:latin typeface="GE Inspira Pitch" panose="020F0603030400020203" pitchFamily="34" charset="0"/>
                <a:ea typeface="+mj-ea"/>
                <a:cs typeface="+mj-cs"/>
              </a:rPr>
              <a:t>Ejector Performance Results</a:t>
            </a:r>
          </a:p>
        </p:txBody>
      </p:sp>
      <p:sp>
        <p:nvSpPr>
          <p:cNvPr id="21513" name="Rectangle 1033"/>
          <p:cNvSpPr>
            <a:spLocks noChangeArrowheads="1"/>
          </p:cNvSpPr>
          <p:nvPr/>
        </p:nvSpPr>
        <p:spPr bwMode="auto">
          <a:xfrm>
            <a:off x="304800" y="1302296"/>
            <a:ext cx="8610600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cmpd="sng">
                <a:solidFill>
                  <a:srgbClr val="000000"/>
                </a:solidFill>
                <a:prstDash val="solid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en-US" sz="1600" dirty="0">
                <a:solidFill>
                  <a:srgbClr val="3A607A"/>
                </a:solidFill>
                <a:latin typeface="GE Inspira Pitch" pitchFamily="34" charset="0"/>
              </a:rPr>
              <a:t>Several experimental tests carried out on the ejector component to compare performance surfaces with the one provided by the ejector supplier</a:t>
            </a:r>
            <a:br>
              <a:rPr lang="en-US" sz="1600" dirty="0">
                <a:solidFill>
                  <a:srgbClr val="3A607A"/>
                </a:solidFill>
                <a:latin typeface="GE Inspira Pitch" pitchFamily="34" charset="0"/>
              </a:rPr>
            </a:br>
            <a:r>
              <a:rPr lang="en-US" sz="1600" dirty="0">
                <a:solidFill>
                  <a:srgbClr val="3A607A"/>
                </a:solidFill>
                <a:latin typeface="GE Inspira Pitch" pitchFamily="34" charset="0"/>
              </a:rPr>
              <a:t/>
            </a:r>
            <a:br>
              <a:rPr lang="en-US" sz="1600" dirty="0">
                <a:solidFill>
                  <a:srgbClr val="3A607A"/>
                </a:solidFill>
                <a:latin typeface="GE Inspira Pitch" pitchFamily="34" charset="0"/>
              </a:rPr>
            </a:br>
            <a:r>
              <a:rPr lang="en-US" sz="1600" dirty="0">
                <a:solidFill>
                  <a:srgbClr val="3A607A"/>
                </a:solidFill>
                <a:latin typeface="GE Inspira Pitch" pitchFamily="34" charset="0"/>
              </a:rPr>
              <a:t>Comparison with measurements during a GT string test highlights a potential mismatch with the supplier ejector performance (30% deviation)</a:t>
            </a:r>
          </a:p>
        </p:txBody>
      </p:sp>
      <p:sp>
        <p:nvSpPr>
          <p:cNvPr id="22294" name="Rectangle 1814"/>
          <p:cNvSpPr>
            <a:spLocks noChangeArrowheads="1"/>
          </p:cNvSpPr>
          <p:nvPr/>
        </p:nvSpPr>
        <p:spPr bwMode="auto">
          <a:xfrm>
            <a:off x="276225" y="3131096"/>
            <a:ext cx="152400" cy="1828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>
              <a:solidFill>
                <a:srgbClr val="3A607A"/>
              </a:solidFill>
            </a:endParaRPr>
          </a:p>
        </p:txBody>
      </p:sp>
      <p:sp>
        <p:nvSpPr>
          <p:cNvPr id="22295" name="Rectangle 1815"/>
          <p:cNvSpPr>
            <a:spLocks noChangeArrowheads="1"/>
          </p:cNvSpPr>
          <p:nvPr/>
        </p:nvSpPr>
        <p:spPr bwMode="auto">
          <a:xfrm>
            <a:off x="4543425" y="3131096"/>
            <a:ext cx="152400" cy="23622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>
              <a:solidFill>
                <a:srgbClr val="3A607A"/>
              </a:solidFill>
            </a:endParaRPr>
          </a:p>
        </p:txBody>
      </p:sp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640234"/>
            <a:ext cx="8126947" cy="37410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Segnaposto data 3"/>
          <p:cNvSpPr>
            <a:spLocks noGrp="1"/>
          </p:cNvSpPr>
          <p:nvPr>
            <p:ph type="dt" sz="half" idx="10"/>
          </p:nvPr>
        </p:nvSpPr>
        <p:spPr>
          <a:xfrm>
            <a:off x="5796136" y="6448251"/>
            <a:ext cx="1512168" cy="365125"/>
          </a:xfrm>
        </p:spPr>
        <p:txBody>
          <a:bodyPr/>
          <a:lstStyle/>
          <a:p>
            <a:r>
              <a:rPr lang="it-IT" smtClean="0"/>
              <a:t>21 - 22 October 2013</a:t>
            </a:r>
            <a:endParaRPr lang="it-IT"/>
          </a:p>
        </p:txBody>
      </p:sp>
      <p:sp>
        <p:nvSpPr>
          <p:cNvPr id="11" name="Segnaposto numero diapositiva 5"/>
          <p:cNvSpPr>
            <a:spLocks noGrp="1"/>
          </p:cNvSpPr>
          <p:nvPr>
            <p:ph type="sldNum" sz="quarter" idx="12"/>
          </p:nvPr>
        </p:nvSpPr>
        <p:spPr>
          <a:xfrm>
            <a:off x="8130480" y="6448251"/>
            <a:ext cx="762000" cy="365125"/>
          </a:xfrm>
        </p:spPr>
        <p:txBody>
          <a:bodyPr/>
          <a:lstStyle/>
          <a:p>
            <a:fld id="{AE68C39A-8303-46D9-B034-A7F441F7F04B}" type="slidenum">
              <a:rPr lang="it-IT" smtClean="0"/>
              <a:t>15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250109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ChangeArrowheads="1"/>
          </p:cNvSpPr>
          <p:nvPr/>
        </p:nvSpPr>
        <p:spPr bwMode="auto">
          <a:xfrm>
            <a:off x="276225" y="548680"/>
            <a:ext cx="8334375" cy="720080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pPr>
              <a:spcBef>
                <a:spcPct val="0"/>
              </a:spcBef>
            </a:pPr>
            <a:r>
              <a:rPr lang="en-US" sz="4000" dirty="0">
                <a:solidFill>
                  <a:srgbClr val="0F6D8A"/>
                </a:solidFill>
                <a:latin typeface="GE Inspira Pitch" panose="020F0603030400020203" pitchFamily="34" charset="0"/>
                <a:ea typeface="+mj-ea"/>
                <a:cs typeface="+mj-cs"/>
              </a:rPr>
              <a:t>Conclusions</a:t>
            </a:r>
          </a:p>
        </p:txBody>
      </p:sp>
      <p:sp>
        <p:nvSpPr>
          <p:cNvPr id="24580" name="Rectangle 4"/>
          <p:cNvSpPr>
            <a:spLocks noChangeArrowheads="1"/>
          </p:cNvSpPr>
          <p:nvPr/>
        </p:nvSpPr>
        <p:spPr bwMode="auto">
          <a:xfrm>
            <a:off x="457200" y="1664568"/>
            <a:ext cx="8305800" cy="39966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folHlink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ts val="1200"/>
              </a:spcBef>
              <a:buFontTx/>
              <a:buChar char="•"/>
            </a:pPr>
            <a:r>
              <a:rPr lang="it-IT" sz="2000" dirty="0">
                <a:solidFill>
                  <a:srgbClr val="3A607A"/>
                </a:solidFill>
                <a:latin typeface="GE Inspira Pitch" pitchFamily="34" charset="0"/>
              </a:rPr>
              <a:t> FLOWMASTER </a:t>
            </a:r>
            <a:r>
              <a:rPr lang="it-IT" sz="2000" dirty="0" smtClean="0">
                <a:solidFill>
                  <a:srgbClr val="3A607A"/>
                </a:solidFill>
                <a:latin typeface="GE Inspira Pitch" pitchFamily="34" charset="0"/>
              </a:rPr>
              <a:t>is widly used in GE O&amp;G for many different applications for both compressible and incompressible domains</a:t>
            </a:r>
          </a:p>
          <a:p>
            <a:pPr>
              <a:spcBef>
                <a:spcPts val="1200"/>
              </a:spcBef>
              <a:buFontTx/>
              <a:buChar char="•"/>
            </a:pPr>
            <a:r>
              <a:rPr lang="it-IT" sz="2000" dirty="0" smtClean="0">
                <a:solidFill>
                  <a:srgbClr val="3A607A"/>
                </a:solidFill>
                <a:latin typeface="GE Inspira Pitch" pitchFamily="34" charset="0"/>
              </a:rPr>
              <a:t>It allows </a:t>
            </a:r>
            <a:r>
              <a:rPr lang="it-IT" sz="2000" dirty="0">
                <a:solidFill>
                  <a:srgbClr val="3A607A"/>
                </a:solidFill>
                <a:latin typeface="GE Inspira Pitch" pitchFamily="34" charset="0"/>
              </a:rPr>
              <a:t>to carry out a sensitivity analysis </a:t>
            </a:r>
            <a:r>
              <a:rPr lang="it-IT" sz="2000" dirty="0" smtClean="0">
                <a:solidFill>
                  <a:srgbClr val="3A607A"/>
                </a:solidFill>
                <a:latin typeface="GE Inspira Pitch" pitchFamily="34" charset="0"/>
              </a:rPr>
              <a:t>to </a:t>
            </a:r>
            <a:r>
              <a:rPr lang="it-IT" sz="2000" dirty="0">
                <a:solidFill>
                  <a:srgbClr val="3A607A"/>
                </a:solidFill>
                <a:latin typeface="GE Inspira Pitch" pitchFamily="34" charset="0"/>
              </a:rPr>
              <a:t>best dig into </a:t>
            </a:r>
            <a:r>
              <a:rPr lang="it-IT" sz="2000" dirty="0" smtClean="0">
                <a:solidFill>
                  <a:srgbClr val="3A607A"/>
                </a:solidFill>
                <a:latin typeface="GE Inspira Pitch" pitchFamily="34" charset="0"/>
              </a:rPr>
              <a:t>existing issues, virtually </a:t>
            </a:r>
            <a:r>
              <a:rPr lang="it-IT" sz="2000" dirty="0">
                <a:solidFill>
                  <a:srgbClr val="3A607A"/>
                </a:solidFill>
                <a:latin typeface="GE Inspira Pitch" pitchFamily="34" charset="0"/>
              </a:rPr>
              <a:t>validate </a:t>
            </a:r>
            <a:r>
              <a:rPr lang="it-IT" sz="2000" dirty="0" smtClean="0">
                <a:solidFill>
                  <a:srgbClr val="3A607A"/>
                </a:solidFill>
                <a:latin typeface="GE Inspira Pitch" pitchFamily="34" charset="0"/>
              </a:rPr>
              <a:t>new design and explore the domani space of current known configurations</a:t>
            </a:r>
          </a:p>
          <a:p>
            <a:pPr>
              <a:spcBef>
                <a:spcPts val="1200"/>
              </a:spcBef>
              <a:buFontTx/>
              <a:buChar char="•"/>
            </a:pPr>
            <a:r>
              <a:rPr lang="it-IT" sz="2000" dirty="0" smtClean="0">
                <a:solidFill>
                  <a:srgbClr val="3A607A"/>
                </a:solidFill>
                <a:latin typeface="GE Inspira Pitch" pitchFamily="34" charset="0"/>
              </a:rPr>
              <a:t>It has proven good correspondance with experimental tests on several applications on both compressible and incompressible fluids</a:t>
            </a:r>
          </a:p>
          <a:p>
            <a:pPr>
              <a:spcBef>
                <a:spcPts val="1200"/>
              </a:spcBef>
              <a:buFontTx/>
              <a:buChar char="•"/>
            </a:pPr>
            <a:r>
              <a:rPr lang="it-IT" sz="2000" dirty="0" smtClean="0">
                <a:solidFill>
                  <a:srgbClr val="3A607A"/>
                </a:solidFill>
                <a:latin typeface="GE Inspira Pitch" pitchFamily="34" charset="0"/>
              </a:rPr>
              <a:t>Some limitations  have been detected in terms of speed for mathlab/Flowmaster cosimulations and transient analysis on compressible networks</a:t>
            </a:r>
          </a:p>
          <a:p>
            <a:pPr>
              <a:spcBef>
                <a:spcPts val="1200"/>
              </a:spcBef>
              <a:buFontTx/>
              <a:buChar char="•"/>
            </a:pPr>
            <a:r>
              <a:rPr lang="it-IT" sz="2000" dirty="0" smtClean="0">
                <a:solidFill>
                  <a:srgbClr val="3A607A"/>
                </a:solidFill>
                <a:latin typeface="GE Inspira Pitch" pitchFamily="34" charset="0"/>
              </a:rPr>
              <a:t>Future work will focus on custom interfaces and batch run</a:t>
            </a:r>
            <a:endParaRPr lang="en-US" sz="2000" dirty="0">
              <a:solidFill>
                <a:srgbClr val="3A607A"/>
              </a:solidFill>
              <a:latin typeface="GE Inspira Pitch" pitchFamily="34" charset="0"/>
            </a:endParaRPr>
          </a:p>
        </p:txBody>
      </p:sp>
      <p:sp>
        <p:nvSpPr>
          <p:cNvPr id="7" name="Segnaposto data 3"/>
          <p:cNvSpPr>
            <a:spLocks noGrp="1"/>
          </p:cNvSpPr>
          <p:nvPr>
            <p:ph type="dt" sz="half" idx="10"/>
          </p:nvPr>
        </p:nvSpPr>
        <p:spPr>
          <a:xfrm>
            <a:off x="5796136" y="6448251"/>
            <a:ext cx="1512168" cy="365125"/>
          </a:xfrm>
        </p:spPr>
        <p:txBody>
          <a:bodyPr/>
          <a:lstStyle/>
          <a:p>
            <a:r>
              <a:rPr lang="it-IT" smtClean="0"/>
              <a:t>21 - 22 October 2013</a:t>
            </a:r>
            <a:endParaRPr lang="it-IT"/>
          </a:p>
        </p:txBody>
      </p:sp>
      <p:sp>
        <p:nvSpPr>
          <p:cNvPr id="8" name="Segnaposto numero diapositiva 5"/>
          <p:cNvSpPr>
            <a:spLocks noGrp="1"/>
          </p:cNvSpPr>
          <p:nvPr>
            <p:ph type="sldNum" sz="quarter" idx="12"/>
          </p:nvPr>
        </p:nvSpPr>
        <p:spPr>
          <a:xfrm>
            <a:off x="8130480" y="6448251"/>
            <a:ext cx="762000" cy="365125"/>
          </a:xfrm>
        </p:spPr>
        <p:txBody>
          <a:bodyPr/>
          <a:lstStyle/>
          <a:p>
            <a:fld id="{AE68C39A-8303-46D9-B034-A7F441F7F04B}" type="slidenum">
              <a:rPr lang="it-IT" smtClean="0"/>
              <a:t>16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091159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 descr="http://www.argoit.com/images/newssez/it/divisione-comunicazioni/1337096016-wolfram-alpha-il-web-risponde-a-quasi-tutte-le-nostre-domand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6165" y="1988840"/>
            <a:ext cx="4057835" cy="40578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http://t2.gstatic.com/images?q=tbn:ANd9GcTjqVUyJMN-M9E3C4W_2F4YzA_hu32E-T0aEzPJvnHkCuENjLYgWZxrWt1j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3207784"/>
            <a:ext cx="2704355" cy="29559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4" name="Picture 8" descr="http://www.careerealism.com/home/jtodonnell/careerealism.com/wp-content/uploads/2012/06/Top-Interview-Questions.jp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81" t="7715" r="3977" b="18857"/>
          <a:stretch/>
        </p:blipFill>
        <p:spPr bwMode="auto">
          <a:xfrm>
            <a:off x="224427" y="764704"/>
            <a:ext cx="4637315" cy="2299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2852936"/>
            <a:ext cx="2286000" cy="2476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Segnaposto data 3"/>
          <p:cNvSpPr>
            <a:spLocks noGrp="1"/>
          </p:cNvSpPr>
          <p:nvPr>
            <p:ph type="dt" sz="half" idx="10"/>
          </p:nvPr>
        </p:nvSpPr>
        <p:spPr>
          <a:xfrm>
            <a:off x="5796136" y="6448251"/>
            <a:ext cx="1512168" cy="365125"/>
          </a:xfrm>
        </p:spPr>
        <p:txBody>
          <a:bodyPr/>
          <a:lstStyle/>
          <a:p>
            <a:r>
              <a:rPr lang="it-IT" smtClean="0"/>
              <a:t>21 - 22 October 2013</a:t>
            </a:r>
            <a:endParaRPr lang="it-IT"/>
          </a:p>
        </p:txBody>
      </p:sp>
      <p:sp>
        <p:nvSpPr>
          <p:cNvPr id="7" name="Segnaposto numero diapositiva 5"/>
          <p:cNvSpPr>
            <a:spLocks noGrp="1"/>
          </p:cNvSpPr>
          <p:nvPr>
            <p:ph type="sldNum" sz="quarter" idx="12"/>
          </p:nvPr>
        </p:nvSpPr>
        <p:spPr>
          <a:xfrm>
            <a:off x="8130480" y="6448251"/>
            <a:ext cx="762000" cy="365125"/>
          </a:xfrm>
        </p:spPr>
        <p:txBody>
          <a:bodyPr/>
          <a:lstStyle/>
          <a:p>
            <a:fld id="{AE68C39A-8303-46D9-B034-A7F441F7F04B}" type="slidenum">
              <a:rPr lang="it-IT" smtClean="0"/>
              <a:t>17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979741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185874" y="3163034"/>
            <a:ext cx="5178214" cy="2930262"/>
            <a:chOff x="185874" y="3163034"/>
            <a:chExt cx="5178214" cy="2930262"/>
          </a:xfrm>
        </p:grpSpPr>
        <p:sp>
          <p:nvSpPr>
            <p:cNvPr id="9" name="Rounded Rectangle 8"/>
            <p:cNvSpPr/>
            <p:nvPr/>
          </p:nvSpPr>
          <p:spPr>
            <a:xfrm>
              <a:off x="185874" y="3163034"/>
              <a:ext cx="5178214" cy="2930262"/>
            </a:xfrm>
            <a:prstGeom prst="roundRect">
              <a:avLst/>
            </a:prstGeom>
            <a:solidFill>
              <a:srgbClr val="FF0000">
                <a:alpha val="16078"/>
              </a:srgbClr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1032857" y="3196502"/>
              <a:ext cx="2509533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2400" dirty="0" smtClean="0">
                  <a:solidFill>
                    <a:srgbClr val="FF0000"/>
                  </a:solidFill>
                  <a:latin typeface="GE Inspira Pitch" panose="020F0603030400020203" pitchFamily="34" charset="0"/>
                </a:rPr>
                <a:t>Auxiliary Systems</a:t>
              </a:r>
              <a:endParaRPr lang="it-IT" sz="2400" dirty="0">
                <a:solidFill>
                  <a:srgbClr val="FF0000"/>
                </a:solidFill>
                <a:latin typeface="GE Inspira Pitch" panose="020F0603030400020203" pitchFamily="34" charset="0"/>
              </a:endParaRPr>
            </a:p>
          </p:txBody>
        </p:sp>
      </p:grp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383505" y="548680"/>
            <a:ext cx="8580983" cy="1007228"/>
          </a:xfrm>
        </p:spPr>
        <p:txBody>
          <a:bodyPr vert="horz" lIns="91440" tIns="45720" rIns="91440" bIns="45720" rtlCol="0" anchor="t" anchorCtr="0">
            <a:normAutofit fontScale="90000"/>
          </a:bodyPr>
          <a:lstStyle/>
          <a:p>
            <a:r>
              <a:rPr lang="it-IT" sz="4400" dirty="0">
                <a:latin typeface="GE Inspira Pitch" panose="020F0603030400020203" pitchFamily="34" charset="0"/>
              </a:rPr>
              <a:t>What business </a:t>
            </a:r>
            <a:r>
              <a:rPr lang="it-IT" sz="4400" dirty="0" smtClean="0">
                <a:latin typeface="GE Inspira Pitch" panose="020F0603030400020203" pitchFamily="34" charset="0"/>
              </a:rPr>
              <a:t>are we referring to?</a:t>
            </a:r>
            <a:endParaRPr lang="it-IT" sz="4400" dirty="0">
              <a:latin typeface="GE Inspira Pitch" panose="020F0603030400020203" pitchFamily="34" charset="0"/>
            </a:endParaRP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>
          <a:xfrm>
            <a:off x="5796136" y="6448251"/>
            <a:ext cx="1512168" cy="365125"/>
          </a:xfrm>
        </p:spPr>
        <p:txBody>
          <a:bodyPr/>
          <a:lstStyle/>
          <a:p>
            <a:r>
              <a:rPr lang="it-IT" smtClean="0"/>
              <a:t>21 - 22 October 2013</a:t>
            </a: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>
          <a:xfrm>
            <a:off x="8130480" y="6448251"/>
            <a:ext cx="762000" cy="365125"/>
          </a:xfrm>
        </p:spPr>
        <p:txBody>
          <a:bodyPr/>
          <a:lstStyle/>
          <a:p>
            <a:fld id="{AE68C39A-8303-46D9-B034-A7F441F7F04B}" type="slidenum">
              <a:rPr lang="it-IT" smtClean="0"/>
              <a:t>2</a:t>
            </a:fld>
            <a:endParaRPr lang="it-IT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874" y="1412776"/>
            <a:ext cx="3356516" cy="15121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6" y="1422966"/>
            <a:ext cx="4752528" cy="23050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48058" y="3501007"/>
            <a:ext cx="3359645" cy="27421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Text Box 4"/>
          <p:cNvSpPr txBox="1">
            <a:spLocks noChangeArrowheads="1"/>
          </p:cNvSpPr>
          <p:nvPr/>
        </p:nvSpPr>
        <p:spPr bwMode="auto">
          <a:xfrm>
            <a:off x="326720" y="3717032"/>
            <a:ext cx="5037368" cy="22467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DDDDDD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algn="l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algn="l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algn="l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algn="l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algn="l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buFont typeface="Wingdings" pitchFamily="2" charset="2"/>
              <a:buChar char="ü"/>
            </a:pPr>
            <a:r>
              <a:rPr lang="en-US" sz="2000" i="1" dirty="0">
                <a:solidFill>
                  <a:schemeClr val="tx2"/>
                </a:solidFill>
                <a:latin typeface="GE Inspira" pitchFamily="34" charset="0"/>
              </a:rPr>
              <a:t> </a:t>
            </a:r>
            <a:r>
              <a:rPr lang="en-US" sz="2000" i="1" dirty="0" smtClean="0">
                <a:solidFill>
                  <a:schemeClr val="tx2"/>
                </a:solidFill>
                <a:latin typeface="GE Inspira" pitchFamily="34" charset="0"/>
              </a:rPr>
              <a:t>Gas Turbines</a:t>
            </a:r>
          </a:p>
          <a:p>
            <a:pPr>
              <a:buFont typeface="Wingdings" pitchFamily="2" charset="2"/>
              <a:buChar char="ü"/>
            </a:pPr>
            <a:r>
              <a:rPr lang="en-US" sz="2000" i="1" dirty="0" smtClean="0">
                <a:solidFill>
                  <a:schemeClr val="tx2"/>
                </a:solidFill>
                <a:latin typeface="GE Inspira" pitchFamily="34" charset="0"/>
              </a:rPr>
              <a:t> Steam Turbines</a:t>
            </a:r>
          </a:p>
          <a:p>
            <a:pPr>
              <a:buFont typeface="Wingdings" pitchFamily="2" charset="2"/>
              <a:buChar char="ü"/>
            </a:pPr>
            <a:r>
              <a:rPr lang="en-US" sz="2000" i="1" dirty="0" smtClean="0">
                <a:solidFill>
                  <a:schemeClr val="tx2"/>
                </a:solidFill>
                <a:latin typeface="GE Inspira" pitchFamily="34" charset="0"/>
              </a:rPr>
              <a:t> Centrifugal compressors</a:t>
            </a:r>
          </a:p>
          <a:p>
            <a:pPr>
              <a:buFont typeface="Wingdings" pitchFamily="2" charset="2"/>
              <a:buChar char="ü"/>
            </a:pPr>
            <a:r>
              <a:rPr lang="en-US" sz="2000" i="1" dirty="0" smtClean="0">
                <a:solidFill>
                  <a:schemeClr val="tx2"/>
                </a:solidFill>
                <a:latin typeface="GE Inspira" pitchFamily="34" charset="0"/>
              </a:rPr>
              <a:t> Power generation plants</a:t>
            </a:r>
          </a:p>
          <a:p>
            <a:pPr>
              <a:buFont typeface="Wingdings" pitchFamily="2" charset="2"/>
              <a:buChar char="ü"/>
            </a:pPr>
            <a:r>
              <a:rPr lang="en-US" sz="2000" i="1" dirty="0">
                <a:solidFill>
                  <a:schemeClr val="tx2"/>
                </a:solidFill>
                <a:latin typeface="GE Inspira" pitchFamily="34" charset="0"/>
              </a:rPr>
              <a:t> </a:t>
            </a:r>
            <a:r>
              <a:rPr lang="en-US" sz="2000" i="1" dirty="0" smtClean="0">
                <a:solidFill>
                  <a:schemeClr val="tx2"/>
                </a:solidFill>
                <a:latin typeface="GE Inspira" pitchFamily="34" charset="0"/>
              </a:rPr>
              <a:t>Compression system for Oil &amp; Gas extraction (LNG plants, reinjection, pipeline applications, etc..) </a:t>
            </a:r>
            <a:endParaRPr lang="en-US" sz="2000" i="1" dirty="0">
              <a:solidFill>
                <a:schemeClr val="tx2"/>
              </a:solidFill>
              <a:latin typeface="GE Inspir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749987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395536" y="561534"/>
            <a:ext cx="7266384" cy="851242"/>
          </a:xfrm>
        </p:spPr>
        <p:txBody>
          <a:bodyPr vert="horz" lIns="91440" tIns="45720" rIns="91440" bIns="45720" rtlCol="0" anchor="t" anchorCtr="0">
            <a:normAutofit/>
          </a:bodyPr>
          <a:lstStyle/>
          <a:p>
            <a:r>
              <a:rPr lang="it-IT" sz="4000" dirty="0" smtClean="0">
                <a:latin typeface="GE Inspira Pitch" panose="020F0603030400020203" pitchFamily="34" charset="0"/>
              </a:rPr>
              <a:t>Auxiliary systems</a:t>
            </a:r>
            <a:endParaRPr lang="it-IT" sz="4000" dirty="0">
              <a:latin typeface="GE Inspira Pitch" panose="020F0603030400020203" pitchFamily="34" charset="0"/>
            </a:endParaRP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>
          <a:xfrm>
            <a:off x="5796136" y="6448251"/>
            <a:ext cx="1512168" cy="365125"/>
          </a:xfrm>
        </p:spPr>
        <p:txBody>
          <a:bodyPr/>
          <a:lstStyle/>
          <a:p>
            <a:r>
              <a:rPr lang="it-IT" smtClean="0"/>
              <a:t>21 - 22 October 2013</a:t>
            </a:r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>
          <a:xfrm>
            <a:off x="761999" y="6448251"/>
            <a:ext cx="4873869" cy="365125"/>
          </a:xfrm>
        </p:spPr>
        <p:txBody>
          <a:bodyPr/>
          <a:lstStyle/>
          <a:p>
            <a:r>
              <a:rPr lang="it-IT" smtClean="0"/>
              <a:t>International CAE Conference</a:t>
            </a: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>
          <a:xfrm>
            <a:off x="8130480" y="6448251"/>
            <a:ext cx="762000" cy="365125"/>
          </a:xfrm>
        </p:spPr>
        <p:txBody>
          <a:bodyPr/>
          <a:lstStyle/>
          <a:p>
            <a:fld id="{AE68C39A-8303-46D9-B034-A7F441F7F04B}" type="slidenum">
              <a:rPr lang="it-IT" smtClean="0"/>
              <a:t>3</a:t>
            </a:fld>
            <a:endParaRPr lang="it-IT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378" y="2866304"/>
            <a:ext cx="4255392" cy="20748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Text Box 4"/>
          <p:cNvSpPr txBox="1">
            <a:spLocks noChangeArrowheads="1"/>
          </p:cNvSpPr>
          <p:nvPr/>
        </p:nvSpPr>
        <p:spPr bwMode="auto">
          <a:xfrm>
            <a:off x="172592" y="5048016"/>
            <a:ext cx="5037368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DDDDDD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algn="l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algn="l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algn="l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algn="l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algn="l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buFont typeface="Wingdings" pitchFamily="2" charset="2"/>
              <a:buChar char="ü"/>
            </a:pPr>
            <a:r>
              <a:rPr lang="en-US" sz="1800" dirty="0" smtClean="0">
                <a:solidFill>
                  <a:schemeClr val="tx2"/>
                </a:solidFill>
                <a:latin typeface="GE Inspira" pitchFamily="34" charset="0"/>
              </a:rPr>
              <a:t>Liquid fuel atomizing systems</a:t>
            </a:r>
          </a:p>
          <a:p>
            <a:pPr>
              <a:buFont typeface="Wingdings" pitchFamily="2" charset="2"/>
              <a:buChar char="ü"/>
            </a:pPr>
            <a:r>
              <a:rPr lang="en-US" sz="1800" dirty="0" smtClean="0">
                <a:solidFill>
                  <a:schemeClr val="tx2"/>
                </a:solidFill>
                <a:latin typeface="GE Inspira" pitchFamily="34" charset="0"/>
              </a:rPr>
              <a:t>Fuel gas manifold and distribution system</a:t>
            </a:r>
          </a:p>
          <a:p>
            <a:pPr>
              <a:buFont typeface="Wingdings" pitchFamily="2" charset="2"/>
              <a:buChar char="ü"/>
            </a:pPr>
            <a:r>
              <a:rPr lang="en-US" sz="1800" dirty="0" smtClean="0">
                <a:solidFill>
                  <a:schemeClr val="tx2"/>
                </a:solidFill>
                <a:latin typeface="GE Inspira" pitchFamily="34" charset="0"/>
              </a:rPr>
              <a:t>Complex Purging systems at fuel exchange on dual </a:t>
            </a:r>
            <a:r>
              <a:rPr lang="en-US" sz="1800" dirty="0">
                <a:solidFill>
                  <a:schemeClr val="tx2"/>
                </a:solidFill>
                <a:latin typeface="GE Inspira" pitchFamily="34" charset="0"/>
              </a:rPr>
              <a:t>fuel </a:t>
            </a:r>
            <a:r>
              <a:rPr lang="en-US" sz="1800" dirty="0" smtClean="0">
                <a:solidFill>
                  <a:schemeClr val="tx2"/>
                </a:solidFill>
                <a:latin typeface="GE Inspira" pitchFamily="34" charset="0"/>
              </a:rPr>
              <a:t>machines</a:t>
            </a:r>
            <a:endParaRPr lang="en-US" sz="1800" dirty="0">
              <a:solidFill>
                <a:schemeClr val="tx2"/>
              </a:solidFill>
              <a:latin typeface="GE Inspira" pitchFamily="34" charset="0"/>
            </a:endParaRPr>
          </a:p>
        </p:txBody>
      </p:sp>
      <p:sp>
        <p:nvSpPr>
          <p:cNvPr id="11" name="Text Box 4"/>
          <p:cNvSpPr txBox="1">
            <a:spLocks noChangeArrowheads="1"/>
          </p:cNvSpPr>
          <p:nvPr/>
        </p:nvSpPr>
        <p:spPr bwMode="auto">
          <a:xfrm>
            <a:off x="180056" y="1412776"/>
            <a:ext cx="3744416" cy="1477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DDDDDD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algn="l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algn="l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algn="l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algn="l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algn="l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buFont typeface="Wingdings" pitchFamily="2" charset="2"/>
              <a:buChar char="ü"/>
            </a:pPr>
            <a:r>
              <a:rPr lang="en-US" sz="1800" dirty="0" smtClean="0">
                <a:solidFill>
                  <a:schemeClr val="tx2"/>
                </a:solidFill>
                <a:latin typeface="GE Inspira" pitchFamily="34" charset="0"/>
              </a:rPr>
              <a:t>Lubrication systems</a:t>
            </a:r>
          </a:p>
          <a:p>
            <a:pPr>
              <a:buFont typeface="Wingdings" pitchFamily="2" charset="2"/>
              <a:buChar char="ü"/>
            </a:pPr>
            <a:r>
              <a:rPr lang="en-US" sz="1800" dirty="0" smtClean="0">
                <a:solidFill>
                  <a:schemeClr val="tx2"/>
                </a:solidFill>
                <a:latin typeface="GE Inspira" pitchFamily="34" charset="0"/>
              </a:rPr>
              <a:t>Hot air bleeding</a:t>
            </a:r>
          </a:p>
          <a:p>
            <a:pPr>
              <a:buFont typeface="Wingdings" pitchFamily="2" charset="2"/>
              <a:buChar char="ü"/>
            </a:pPr>
            <a:r>
              <a:rPr lang="en-US" sz="1800" dirty="0" smtClean="0">
                <a:solidFill>
                  <a:schemeClr val="tx2"/>
                </a:solidFill>
                <a:latin typeface="GE Inspira" pitchFamily="34" charset="0"/>
              </a:rPr>
              <a:t>Ventilation</a:t>
            </a:r>
          </a:p>
          <a:p>
            <a:pPr>
              <a:buFont typeface="Wingdings" pitchFamily="2" charset="2"/>
              <a:buChar char="ü"/>
            </a:pPr>
            <a:r>
              <a:rPr lang="en-US" sz="1800" dirty="0" smtClean="0">
                <a:solidFill>
                  <a:schemeClr val="tx2"/>
                </a:solidFill>
                <a:latin typeface="GE Inspira" pitchFamily="34" charset="0"/>
              </a:rPr>
              <a:t>Cooling water systems</a:t>
            </a:r>
          </a:p>
          <a:p>
            <a:pPr>
              <a:buFont typeface="Wingdings" pitchFamily="2" charset="2"/>
              <a:buChar char="ü"/>
            </a:pPr>
            <a:r>
              <a:rPr lang="en-US" sz="1800" dirty="0" smtClean="0">
                <a:solidFill>
                  <a:schemeClr val="tx2"/>
                </a:solidFill>
                <a:latin typeface="GE Inspira" pitchFamily="34" charset="0"/>
              </a:rPr>
              <a:t>Dry gas sealing (for </a:t>
            </a:r>
            <a:r>
              <a:rPr lang="en-US" sz="1800" dirty="0" err="1" smtClean="0">
                <a:solidFill>
                  <a:schemeClr val="tx2"/>
                </a:solidFill>
                <a:latin typeface="GE Inspira" pitchFamily="34" charset="0"/>
              </a:rPr>
              <a:t>Centrif</a:t>
            </a:r>
            <a:r>
              <a:rPr lang="en-US" sz="1800" dirty="0" smtClean="0">
                <a:solidFill>
                  <a:schemeClr val="tx2"/>
                </a:solidFill>
                <a:latin typeface="GE Inspira" pitchFamily="34" charset="0"/>
              </a:rPr>
              <a:t>. Comp.)</a:t>
            </a:r>
          </a:p>
        </p:txBody>
      </p:sp>
      <p:pic>
        <p:nvPicPr>
          <p:cNvPr id="12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293" r="4473" b="12308"/>
          <a:stretch/>
        </p:blipFill>
        <p:spPr bwMode="auto">
          <a:xfrm>
            <a:off x="5245186" y="1340768"/>
            <a:ext cx="3610503" cy="453650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43258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5734" name="Rectangle 6"/>
          <p:cNvSpPr>
            <a:spLocks noGrp="1" noChangeArrowheads="1"/>
          </p:cNvSpPr>
          <p:nvPr>
            <p:ph type="title"/>
          </p:nvPr>
        </p:nvSpPr>
        <p:spPr>
          <a:xfrm>
            <a:off x="323528" y="561534"/>
            <a:ext cx="8640960" cy="851242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sz="3200" dirty="0">
                <a:latin typeface="GE Inspira Pitch" panose="020F0603030400020203" pitchFamily="34" charset="0"/>
              </a:rPr>
              <a:t>Lube Oil </a:t>
            </a:r>
            <a:r>
              <a:rPr lang="en-US" sz="3200" dirty="0" smtClean="0">
                <a:latin typeface="GE Inspira Pitch" panose="020F0603030400020203" pitchFamily="34" charset="0"/>
              </a:rPr>
              <a:t>Consoles for extreme environments</a:t>
            </a:r>
            <a:endParaRPr lang="en-US" sz="3200" dirty="0">
              <a:latin typeface="GE Inspira Pitch" panose="020F0603030400020203" pitchFamily="34" charset="0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768" b="8247"/>
          <a:stretch/>
        </p:blipFill>
        <p:spPr bwMode="auto">
          <a:xfrm>
            <a:off x="4716016" y="3849388"/>
            <a:ext cx="3610236" cy="2445584"/>
          </a:xfrm>
          <a:prstGeom prst="rect">
            <a:avLst/>
          </a:prstGeom>
          <a:noFill/>
          <a:ln w="9525">
            <a:solidFill>
              <a:srgbClr val="3A607A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5839" y="1354613"/>
            <a:ext cx="4086225" cy="29527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Text Box 4"/>
          <p:cNvSpPr txBox="1">
            <a:spLocks noChangeArrowheads="1"/>
          </p:cNvSpPr>
          <p:nvPr/>
        </p:nvSpPr>
        <p:spPr bwMode="auto">
          <a:xfrm>
            <a:off x="315839" y="4437112"/>
            <a:ext cx="4086225" cy="18312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DDDDDD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algn="l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algn="l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algn="l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algn="l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algn="l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ts val="600"/>
              </a:spcAft>
            </a:pPr>
            <a:r>
              <a:rPr lang="en-US" sz="1800" b="1" i="1" u="sng" dirty="0" smtClean="0">
                <a:solidFill>
                  <a:schemeClr val="tx2"/>
                </a:solidFill>
                <a:latin typeface="GE Inspira" pitchFamily="34" charset="0"/>
              </a:rPr>
              <a:t>Oil &amp; Gas plants are often:</a:t>
            </a:r>
          </a:p>
          <a:p>
            <a:r>
              <a:rPr lang="en-US" sz="1800" dirty="0" smtClean="0">
                <a:solidFill>
                  <a:schemeClr val="tx2"/>
                </a:solidFill>
                <a:latin typeface="GE Inspira" pitchFamily="34" charset="0"/>
              </a:rPr>
              <a:t>-in remote locations </a:t>
            </a:r>
          </a:p>
          <a:p>
            <a:r>
              <a:rPr lang="en-US" sz="1800" dirty="0" smtClean="0">
                <a:solidFill>
                  <a:schemeClr val="tx2"/>
                </a:solidFill>
                <a:latin typeface="GE Inspira" pitchFamily="34" charset="0"/>
              </a:rPr>
              <a:t>-</a:t>
            </a:r>
            <a:r>
              <a:rPr lang="en-US" sz="1800" dirty="0">
                <a:solidFill>
                  <a:schemeClr val="tx2"/>
                </a:solidFill>
                <a:latin typeface="GE Inspira" pitchFamily="34" charset="0"/>
              </a:rPr>
              <a:t>operating unattended</a:t>
            </a:r>
          </a:p>
          <a:p>
            <a:r>
              <a:rPr lang="en-US" sz="1800" dirty="0" smtClean="0">
                <a:solidFill>
                  <a:schemeClr val="tx2"/>
                </a:solidFill>
                <a:latin typeface="GE Inspira" pitchFamily="34" charset="0"/>
              </a:rPr>
              <a:t>-subjected to extreme environmental conditions (Storms, </a:t>
            </a:r>
            <a:r>
              <a:rPr lang="en-US" sz="1800" dirty="0" smtClean="0">
                <a:solidFill>
                  <a:srgbClr val="FF0000"/>
                </a:solidFill>
                <a:latin typeface="GE Inspira" pitchFamily="34" charset="0"/>
              </a:rPr>
              <a:t>Low temperatures</a:t>
            </a:r>
            <a:r>
              <a:rPr lang="en-US" sz="1800" dirty="0" smtClean="0">
                <a:solidFill>
                  <a:schemeClr val="tx2"/>
                </a:solidFill>
                <a:latin typeface="GE Inspira" pitchFamily="34" charset="0"/>
              </a:rPr>
              <a:t>, heavy rains, etc…)</a:t>
            </a:r>
          </a:p>
        </p:txBody>
      </p:sp>
      <p:pic>
        <p:nvPicPr>
          <p:cNvPr id="7" name="Picture 6" descr="D:\commesse\LubeOilConsoleSAXIBATUQUE\tank.TIF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2811" b="10402"/>
          <a:stretch>
            <a:fillRect/>
          </a:stretch>
        </p:blipFill>
        <p:spPr bwMode="auto">
          <a:xfrm>
            <a:off x="5796136" y="1354613"/>
            <a:ext cx="3168352" cy="2472229"/>
          </a:xfrm>
          <a:prstGeom prst="rect">
            <a:avLst/>
          </a:prstGeom>
          <a:noFill/>
          <a:ln>
            <a:solidFill>
              <a:srgbClr val="3A607A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Segnaposto data 3"/>
          <p:cNvSpPr>
            <a:spLocks noGrp="1"/>
          </p:cNvSpPr>
          <p:nvPr>
            <p:ph type="dt" sz="half" idx="10"/>
          </p:nvPr>
        </p:nvSpPr>
        <p:spPr>
          <a:xfrm>
            <a:off x="5796136" y="6448251"/>
            <a:ext cx="1512168" cy="365125"/>
          </a:xfrm>
        </p:spPr>
        <p:txBody>
          <a:bodyPr/>
          <a:lstStyle/>
          <a:p>
            <a:r>
              <a:rPr lang="it-IT" smtClean="0"/>
              <a:t>21 - 22 October 2013</a:t>
            </a:r>
            <a:endParaRPr lang="it-IT"/>
          </a:p>
        </p:txBody>
      </p:sp>
      <p:sp>
        <p:nvSpPr>
          <p:cNvPr id="9" name="Segnaposto numero diapositiva 5"/>
          <p:cNvSpPr>
            <a:spLocks noGrp="1"/>
          </p:cNvSpPr>
          <p:nvPr>
            <p:ph type="sldNum" sz="quarter" idx="12"/>
          </p:nvPr>
        </p:nvSpPr>
        <p:spPr>
          <a:xfrm>
            <a:off x="8130480" y="6448251"/>
            <a:ext cx="762000" cy="365125"/>
          </a:xfrm>
        </p:spPr>
        <p:txBody>
          <a:bodyPr/>
          <a:lstStyle/>
          <a:p>
            <a:fld id="{AE68C39A-8303-46D9-B034-A7F441F7F04B}" type="slidenum">
              <a:rPr lang="it-IT" smtClean="0"/>
              <a:t>4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4188060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179512" y="1550779"/>
            <a:ext cx="3489755" cy="1905390"/>
          </a:xfrm>
          <a:prstGeom prst="rect">
            <a:avLst/>
          </a:prstGeom>
          <a:noFill/>
          <a:ln>
            <a:noFill/>
          </a:ln>
          <a:extLst/>
        </p:spPr>
        <p:txBody>
          <a:bodyPr lIns="0" tIns="0" rIns="0" bIns="0"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marL="0" indent="0" algn="ctr">
              <a:lnSpc>
                <a:spcPts val="1675"/>
              </a:lnSpc>
              <a:spcAft>
                <a:spcPts val="600"/>
              </a:spcAft>
              <a:buClr>
                <a:srgbClr val="004880"/>
              </a:buClr>
              <a:defRPr/>
            </a:pPr>
            <a:r>
              <a:rPr lang="it-IT" b="1" dirty="0" smtClean="0">
                <a:solidFill>
                  <a:schemeClr val="bg2"/>
                </a:solidFill>
                <a:latin typeface="GE Inspira Pitch" panose="020F0603030400020203" pitchFamily="34" charset="0"/>
              </a:rPr>
              <a:t>Scope</a:t>
            </a:r>
            <a:endParaRPr lang="en-US" b="1" dirty="0" smtClean="0">
              <a:solidFill>
                <a:schemeClr val="bg2"/>
              </a:solidFill>
              <a:latin typeface="GE Inspira Pitch" panose="020F0603030400020203" pitchFamily="34" charset="0"/>
              <a:cs typeface="Times New Roman" pitchFamily="18" charset="0"/>
            </a:endParaRPr>
          </a:p>
          <a:p>
            <a:pPr algn="just">
              <a:lnSpc>
                <a:spcPts val="1675"/>
              </a:lnSpc>
              <a:buClr>
                <a:srgbClr val="004880"/>
              </a:buClr>
              <a:buFont typeface="Arial" charset="0"/>
              <a:buChar char="•"/>
              <a:defRPr/>
            </a:pPr>
            <a:r>
              <a:rPr lang="en-US" sz="1600" dirty="0" smtClean="0">
                <a:solidFill>
                  <a:srgbClr val="1E4191"/>
                </a:solidFill>
                <a:latin typeface="GE Inspira" pitchFamily="34" charset="0"/>
                <a:cs typeface="Times New Roman" pitchFamily="18" charset="0"/>
              </a:rPr>
              <a:t>Avoid insulation and heat tracing at low ambient temp. (-40 ÷ -5°C)</a:t>
            </a:r>
          </a:p>
          <a:p>
            <a:pPr algn="just">
              <a:lnSpc>
                <a:spcPts val="1675"/>
              </a:lnSpc>
              <a:buClr>
                <a:srgbClr val="004880"/>
              </a:buClr>
              <a:buFont typeface="Arial" charset="0"/>
              <a:buChar char="•"/>
              <a:defRPr/>
            </a:pPr>
            <a:r>
              <a:rPr lang="en-US" sz="1600" dirty="0" smtClean="0">
                <a:solidFill>
                  <a:srgbClr val="1E4191"/>
                </a:solidFill>
                <a:latin typeface="GE Inspira" pitchFamily="34" charset="0"/>
                <a:cs typeface="Times New Roman" pitchFamily="18" charset="0"/>
              </a:rPr>
              <a:t>20÷40 k$ </a:t>
            </a:r>
            <a:r>
              <a:rPr lang="en-US" sz="1600" dirty="0">
                <a:solidFill>
                  <a:srgbClr val="1E4191"/>
                </a:solidFill>
                <a:latin typeface="GE Inspira" pitchFamily="34" charset="0"/>
                <a:cs typeface="Times New Roman" pitchFamily="18" charset="0"/>
              </a:rPr>
              <a:t>costs </a:t>
            </a:r>
            <a:r>
              <a:rPr lang="en-US" sz="1600" dirty="0" smtClean="0">
                <a:solidFill>
                  <a:srgbClr val="1E4191"/>
                </a:solidFill>
                <a:latin typeface="GE Inspira" pitchFamily="34" charset="0"/>
                <a:cs typeface="Times New Roman" pitchFamily="18" charset="0"/>
              </a:rPr>
              <a:t>reduction for heat tracing and thermal insulation removal</a:t>
            </a:r>
          </a:p>
          <a:p>
            <a:pPr algn="just">
              <a:lnSpc>
                <a:spcPts val="1675"/>
              </a:lnSpc>
              <a:buClr>
                <a:srgbClr val="004880"/>
              </a:buClr>
              <a:buFont typeface="Arial" charset="0"/>
              <a:buChar char="•"/>
              <a:defRPr/>
            </a:pPr>
            <a:r>
              <a:rPr lang="it-IT" sz="1600" dirty="0" smtClean="0">
                <a:solidFill>
                  <a:srgbClr val="1E4191"/>
                </a:solidFill>
                <a:latin typeface="GE Inspira" pitchFamily="34" charset="0"/>
                <a:cs typeface="Times New Roman" pitchFamily="18" charset="0"/>
              </a:rPr>
              <a:t>Easy maintenance</a:t>
            </a:r>
          </a:p>
          <a:p>
            <a:pPr algn="just">
              <a:lnSpc>
                <a:spcPts val="1675"/>
              </a:lnSpc>
              <a:buClr>
                <a:srgbClr val="004880"/>
              </a:buClr>
              <a:buFont typeface="Arial" charset="0"/>
              <a:buChar char="•"/>
              <a:defRPr/>
            </a:pPr>
            <a:r>
              <a:rPr lang="it-IT" sz="1600" dirty="0" smtClean="0">
                <a:solidFill>
                  <a:srgbClr val="1E4191"/>
                </a:solidFill>
                <a:latin typeface="GE Inspira" pitchFamily="34" charset="0"/>
                <a:cs typeface="Times New Roman" pitchFamily="18" charset="0"/>
              </a:rPr>
              <a:t>Better leakage detection</a:t>
            </a:r>
            <a:endParaRPr lang="en-US" sz="1600" dirty="0" smtClean="0">
              <a:solidFill>
                <a:srgbClr val="1E4191"/>
              </a:solidFill>
              <a:latin typeface="GE Inspira" pitchFamily="34" charset="0"/>
              <a:cs typeface="Times New Roman" pitchFamily="18" charset="0"/>
            </a:endParaRPr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 bwMode="auto">
          <a:xfrm>
            <a:off x="179512" y="3970459"/>
            <a:ext cx="3489755" cy="1834805"/>
          </a:xfrm>
          <a:prstGeom prst="rect">
            <a:avLst/>
          </a:prstGeom>
          <a:noFill/>
          <a:ln>
            <a:noFill/>
          </a:ln>
          <a:extLst/>
        </p:spPr>
        <p:txBody>
          <a:bodyPr lIns="0" tIns="0" rIns="0" bIns="0"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marL="0" indent="0" algn="ctr">
              <a:lnSpc>
                <a:spcPct val="90000"/>
              </a:lnSpc>
              <a:spcAft>
                <a:spcPts val="600"/>
              </a:spcAft>
              <a:buClr>
                <a:srgbClr val="004880"/>
              </a:buClr>
              <a:defRPr/>
            </a:pPr>
            <a:r>
              <a:rPr lang="it-IT" dirty="0" smtClean="0">
                <a:solidFill>
                  <a:srgbClr val="1E4191"/>
                </a:solidFill>
                <a:latin typeface="GE Inspira" pitchFamily="34" charset="0"/>
                <a:cs typeface="Times New Roman" pitchFamily="18" charset="0"/>
              </a:rPr>
              <a:t> </a:t>
            </a:r>
            <a:r>
              <a:rPr lang="it-IT" b="1" dirty="0">
                <a:solidFill>
                  <a:schemeClr val="bg2"/>
                </a:solidFill>
                <a:latin typeface="GE Inspira Pitch" panose="020F0603030400020203" pitchFamily="34" charset="0"/>
              </a:rPr>
              <a:t>Challenges</a:t>
            </a:r>
          </a:p>
          <a:p>
            <a:pPr algn="just">
              <a:lnSpc>
                <a:spcPts val="1675"/>
              </a:lnSpc>
              <a:buClr>
                <a:srgbClr val="004880"/>
              </a:buClr>
              <a:buFont typeface="Arial" charset="0"/>
              <a:buChar char="•"/>
              <a:defRPr/>
            </a:pPr>
            <a:r>
              <a:rPr lang="it-IT" sz="1600" dirty="0">
                <a:solidFill>
                  <a:srgbClr val="1E4191"/>
                </a:solidFill>
                <a:latin typeface="GE Inspira" pitchFamily="34" charset="0"/>
                <a:cs typeface="Times New Roman" pitchFamily="18" charset="0"/>
              </a:rPr>
              <a:t>Oil Viscosity (Very high at low temp)</a:t>
            </a:r>
          </a:p>
          <a:p>
            <a:pPr algn="just">
              <a:lnSpc>
                <a:spcPts val="1675"/>
              </a:lnSpc>
              <a:buClr>
                <a:srgbClr val="004880"/>
              </a:buClr>
              <a:buFont typeface="Arial" charset="0"/>
              <a:buChar char="•"/>
              <a:defRPr/>
            </a:pPr>
            <a:r>
              <a:rPr lang="en-US" sz="1600" dirty="0">
                <a:solidFill>
                  <a:srgbClr val="1E4191"/>
                </a:solidFill>
                <a:latin typeface="GE Inspira" pitchFamily="34" charset="0"/>
                <a:cs typeface="Times New Roman" pitchFamily="18" charset="0"/>
              </a:rPr>
              <a:t>Full oil recycling (tank temp change Vs. time)</a:t>
            </a:r>
          </a:p>
          <a:p>
            <a:pPr algn="just">
              <a:lnSpc>
                <a:spcPts val="1675"/>
              </a:lnSpc>
              <a:buClr>
                <a:srgbClr val="004880"/>
              </a:buClr>
              <a:buFont typeface="Arial" charset="0"/>
              <a:buChar char="•"/>
              <a:defRPr/>
            </a:pPr>
            <a:r>
              <a:rPr lang="it-IT" sz="1600" dirty="0">
                <a:solidFill>
                  <a:srgbClr val="1E4191"/>
                </a:solidFill>
                <a:latin typeface="GE Inspira" pitchFamily="34" charset="0"/>
                <a:cs typeface="Times New Roman" pitchFamily="18" charset="0"/>
              </a:rPr>
              <a:t>Controllers for PCV’s, TVC, PSV, Oil Tank Heaters and Machine Heat Rejection</a:t>
            </a:r>
          </a:p>
          <a:p>
            <a:pPr algn="just">
              <a:lnSpc>
                <a:spcPts val="1675"/>
              </a:lnSpc>
              <a:buClr>
                <a:srgbClr val="004880"/>
              </a:buClr>
              <a:buFont typeface="Arial" charset="0"/>
              <a:buChar char="•"/>
              <a:defRPr/>
            </a:pPr>
            <a:r>
              <a:rPr lang="it-IT" sz="1600" dirty="0">
                <a:solidFill>
                  <a:srgbClr val="1E4191"/>
                </a:solidFill>
                <a:latin typeface="GE Inspira" pitchFamily="34" charset="0"/>
                <a:cs typeface="Times New Roman" pitchFamily="18" charset="0"/>
              </a:rPr>
              <a:t>Full Heat Transfer</a:t>
            </a:r>
          </a:p>
        </p:txBody>
      </p:sp>
      <p:sp>
        <p:nvSpPr>
          <p:cNvPr id="19464" name="Rectangle 2"/>
          <p:cNvSpPr txBox="1">
            <a:spLocks noChangeArrowheads="1"/>
          </p:cNvSpPr>
          <p:nvPr/>
        </p:nvSpPr>
        <p:spPr bwMode="auto">
          <a:xfrm>
            <a:off x="351383" y="553021"/>
            <a:ext cx="8397081" cy="715739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defPPr>
              <a:defRPr lang="it-IT"/>
            </a:defPPr>
            <a:lvl1pPr>
              <a:spcBef>
                <a:spcPct val="0"/>
              </a:spcBef>
              <a:buNone/>
              <a:defRPr sz="4000">
                <a:solidFill>
                  <a:srgbClr val="0F6D8A"/>
                </a:solidFill>
                <a:latin typeface="GE Inspira Pitch" panose="020F0603030400020203" pitchFamily="34" charset="0"/>
                <a:ea typeface="+mj-ea"/>
                <a:cs typeface="+mj-c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r>
              <a:rPr lang="en-US" dirty="0" smtClean="0"/>
              <a:t>What challenges do we have?</a:t>
            </a:r>
            <a:endParaRPr lang="en-US" dirty="0"/>
          </a:p>
        </p:txBody>
      </p:sp>
      <p:grpSp>
        <p:nvGrpSpPr>
          <p:cNvPr id="5" name="Group 4"/>
          <p:cNvGrpSpPr/>
          <p:nvPr/>
        </p:nvGrpSpPr>
        <p:grpSpPr>
          <a:xfrm>
            <a:off x="3840162" y="1483307"/>
            <a:ext cx="5303838" cy="4754005"/>
            <a:chOff x="3468687" y="1473781"/>
            <a:chExt cx="5578476" cy="4610100"/>
          </a:xfrm>
        </p:grpSpPr>
        <p:pic>
          <p:nvPicPr>
            <p:cNvPr id="19465" name="Picture 4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68687" y="1473781"/>
              <a:ext cx="5578476" cy="46101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19466" name="Straight Arrow Connector 2"/>
            <p:cNvCxnSpPr>
              <a:cxnSpLocks noChangeShapeType="1"/>
            </p:cNvCxnSpPr>
            <p:nvPr/>
          </p:nvCxnSpPr>
          <p:spPr bwMode="auto">
            <a:xfrm flipH="1">
              <a:off x="3840162" y="1972256"/>
              <a:ext cx="371475" cy="284163"/>
            </a:xfrm>
            <a:prstGeom prst="straightConnector1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9467" name="Straight Arrow Connector 17"/>
            <p:cNvCxnSpPr>
              <a:cxnSpLocks noChangeShapeType="1"/>
            </p:cNvCxnSpPr>
            <p:nvPr/>
          </p:nvCxnSpPr>
          <p:spPr bwMode="auto">
            <a:xfrm flipH="1">
              <a:off x="5516562" y="2526294"/>
              <a:ext cx="371475" cy="284162"/>
            </a:xfrm>
            <a:prstGeom prst="straightConnector1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9468" name="Oval 3"/>
            <p:cNvSpPr>
              <a:spLocks noChangeArrowheads="1"/>
            </p:cNvSpPr>
            <p:nvPr/>
          </p:nvSpPr>
          <p:spPr bwMode="auto">
            <a:xfrm>
              <a:off x="5278437" y="2840619"/>
              <a:ext cx="219075" cy="995362"/>
            </a:xfrm>
            <a:prstGeom prst="ellipse">
              <a:avLst/>
            </a:prstGeom>
            <a:solidFill>
              <a:srgbClr val="9B50D7">
                <a:alpha val="20000"/>
              </a:srgbClr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/>
              <a:endParaRPr lang="it-IT"/>
            </a:p>
          </p:txBody>
        </p:sp>
        <p:cxnSp>
          <p:nvCxnSpPr>
            <p:cNvPr id="19469" name="Straight Arrow Connector 19"/>
            <p:cNvCxnSpPr>
              <a:cxnSpLocks noChangeShapeType="1"/>
            </p:cNvCxnSpPr>
            <p:nvPr/>
          </p:nvCxnSpPr>
          <p:spPr bwMode="auto">
            <a:xfrm flipH="1">
              <a:off x="8174037" y="5193294"/>
              <a:ext cx="371475" cy="284162"/>
            </a:xfrm>
            <a:prstGeom prst="straightConnector1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9470" name="Oval 20"/>
            <p:cNvSpPr>
              <a:spLocks noChangeArrowheads="1"/>
            </p:cNvSpPr>
            <p:nvPr/>
          </p:nvSpPr>
          <p:spPr bwMode="auto">
            <a:xfrm>
              <a:off x="7675562" y="5366331"/>
              <a:ext cx="523875" cy="714375"/>
            </a:xfrm>
            <a:prstGeom prst="ellipse">
              <a:avLst/>
            </a:prstGeom>
            <a:solidFill>
              <a:srgbClr val="9B50D7">
                <a:alpha val="20000"/>
              </a:srgbClr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/>
              <a:endParaRPr lang="it-IT"/>
            </a:p>
          </p:txBody>
        </p:sp>
        <p:cxnSp>
          <p:nvCxnSpPr>
            <p:cNvPr id="19471" name="Straight Arrow Connector 22"/>
            <p:cNvCxnSpPr>
              <a:cxnSpLocks noChangeShapeType="1"/>
            </p:cNvCxnSpPr>
            <p:nvPr/>
          </p:nvCxnSpPr>
          <p:spPr bwMode="auto">
            <a:xfrm>
              <a:off x="8129587" y="3277181"/>
              <a:ext cx="249238" cy="979488"/>
            </a:xfrm>
            <a:prstGeom prst="straightConnector1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9472" name="Oval 24"/>
            <p:cNvSpPr>
              <a:spLocks noChangeArrowheads="1"/>
            </p:cNvSpPr>
            <p:nvPr/>
          </p:nvSpPr>
          <p:spPr bwMode="auto">
            <a:xfrm>
              <a:off x="6777037" y="3750256"/>
              <a:ext cx="482600" cy="417513"/>
            </a:xfrm>
            <a:prstGeom prst="ellipse">
              <a:avLst/>
            </a:prstGeom>
            <a:solidFill>
              <a:srgbClr val="9B50D7">
                <a:alpha val="20000"/>
              </a:srgbClr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/>
              <a:endParaRPr lang="it-IT"/>
            </a:p>
          </p:txBody>
        </p:sp>
        <p:cxnSp>
          <p:nvCxnSpPr>
            <p:cNvPr id="19473" name="Straight Arrow Connector 25"/>
            <p:cNvCxnSpPr>
              <a:cxnSpLocks noChangeShapeType="1"/>
            </p:cNvCxnSpPr>
            <p:nvPr/>
          </p:nvCxnSpPr>
          <p:spPr bwMode="auto">
            <a:xfrm flipH="1">
              <a:off x="7073900" y="3227969"/>
              <a:ext cx="261937" cy="500062"/>
            </a:xfrm>
            <a:prstGeom prst="straightConnector1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9474" name="TextBox 8"/>
            <p:cNvSpPr txBox="1">
              <a:spLocks noChangeArrowheads="1"/>
            </p:cNvSpPr>
            <p:nvPr/>
          </p:nvSpPr>
          <p:spPr bwMode="auto">
            <a:xfrm>
              <a:off x="7183437" y="2966031"/>
              <a:ext cx="492125" cy="276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3200">
                  <a:solidFill>
                    <a:schemeClr val="tx1"/>
                  </a:solidFill>
                  <a:latin typeface="GE Inspira Pitch" pitchFamily="34" charset="0"/>
                  <a:cs typeface="Arial" charset="0"/>
                </a:defRPr>
              </a:lvl1pPr>
              <a:lvl2pPr marL="742950" indent="-285750" eaLnBrk="0" hangingPunct="0">
                <a:defRPr sz="3200">
                  <a:solidFill>
                    <a:schemeClr val="tx1"/>
                  </a:solidFill>
                  <a:latin typeface="GE Inspira Pitch" pitchFamily="34" charset="0"/>
                  <a:cs typeface="Arial" charset="0"/>
                </a:defRPr>
              </a:lvl2pPr>
              <a:lvl3pPr marL="1143000" indent="-228600" eaLnBrk="0" hangingPunct="0">
                <a:defRPr sz="3200">
                  <a:solidFill>
                    <a:schemeClr val="tx1"/>
                  </a:solidFill>
                  <a:latin typeface="GE Inspira Pitch" pitchFamily="34" charset="0"/>
                  <a:cs typeface="Arial" charset="0"/>
                </a:defRPr>
              </a:lvl3pPr>
              <a:lvl4pPr marL="1600200" indent="-228600" eaLnBrk="0" hangingPunct="0">
                <a:defRPr sz="3200">
                  <a:solidFill>
                    <a:schemeClr val="tx1"/>
                  </a:solidFill>
                  <a:latin typeface="GE Inspira Pitch" pitchFamily="34" charset="0"/>
                  <a:cs typeface="Arial" charset="0"/>
                </a:defRPr>
              </a:lvl4pPr>
              <a:lvl5pPr marL="2057400" indent="-228600" eaLnBrk="0" hangingPunct="0">
                <a:defRPr sz="3200">
                  <a:solidFill>
                    <a:schemeClr val="tx1"/>
                  </a:solidFill>
                  <a:latin typeface="GE Inspira Pitch" pitchFamily="34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GE Inspira Pitch" pitchFamily="34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GE Inspira Pitch" pitchFamily="34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GE Inspira Pitch" pitchFamily="34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GE Inspira Pitch" pitchFamily="34" charset="0"/>
                  <a:cs typeface="Arial" charset="0"/>
                </a:defRPr>
              </a:lvl9pPr>
            </a:lstStyle>
            <a:p>
              <a:pPr eaLnBrk="1" hangingPunct="1"/>
              <a:r>
                <a:rPr lang="it-IT" sz="1200" b="1" i="1" u="sng">
                  <a:latin typeface="Arial" charset="0"/>
                </a:rPr>
                <a:t>TCV</a:t>
              </a:r>
              <a:endParaRPr lang="en-US" sz="1200" b="1" i="1" u="sng">
                <a:latin typeface="Arial" charset="0"/>
              </a:endParaRPr>
            </a:p>
          </p:txBody>
        </p:sp>
        <p:sp>
          <p:nvSpPr>
            <p:cNvPr id="19475" name="TextBox 28"/>
            <p:cNvSpPr txBox="1">
              <a:spLocks noChangeArrowheads="1"/>
            </p:cNvSpPr>
            <p:nvPr/>
          </p:nvSpPr>
          <p:spPr bwMode="auto">
            <a:xfrm>
              <a:off x="5888037" y="2270706"/>
              <a:ext cx="628650" cy="276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3200">
                  <a:solidFill>
                    <a:schemeClr val="tx1"/>
                  </a:solidFill>
                  <a:latin typeface="GE Inspira Pitch" pitchFamily="34" charset="0"/>
                  <a:cs typeface="Arial" charset="0"/>
                </a:defRPr>
              </a:lvl1pPr>
              <a:lvl2pPr marL="742950" indent="-285750" eaLnBrk="0" hangingPunct="0">
                <a:defRPr sz="3200">
                  <a:solidFill>
                    <a:schemeClr val="tx1"/>
                  </a:solidFill>
                  <a:latin typeface="GE Inspira Pitch" pitchFamily="34" charset="0"/>
                  <a:cs typeface="Arial" charset="0"/>
                </a:defRPr>
              </a:lvl2pPr>
              <a:lvl3pPr marL="1143000" indent="-228600" eaLnBrk="0" hangingPunct="0">
                <a:defRPr sz="3200">
                  <a:solidFill>
                    <a:schemeClr val="tx1"/>
                  </a:solidFill>
                  <a:latin typeface="GE Inspira Pitch" pitchFamily="34" charset="0"/>
                  <a:cs typeface="Arial" charset="0"/>
                </a:defRPr>
              </a:lvl3pPr>
              <a:lvl4pPr marL="1600200" indent="-228600" eaLnBrk="0" hangingPunct="0">
                <a:defRPr sz="3200">
                  <a:solidFill>
                    <a:schemeClr val="tx1"/>
                  </a:solidFill>
                  <a:latin typeface="GE Inspira Pitch" pitchFamily="34" charset="0"/>
                  <a:cs typeface="Arial" charset="0"/>
                </a:defRPr>
              </a:lvl4pPr>
              <a:lvl5pPr marL="2057400" indent="-228600" eaLnBrk="0" hangingPunct="0">
                <a:defRPr sz="3200">
                  <a:solidFill>
                    <a:schemeClr val="tx1"/>
                  </a:solidFill>
                  <a:latin typeface="GE Inspira Pitch" pitchFamily="34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GE Inspira Pitch" pitchFamily="34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GE Inspira Pitch" pitchFamily="34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GE Inspira Pitch" pitchFamily="34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GE Inspira Pitch" pitchFamily="34" charset="0"/>
                  <a:cs typeface="Arial" charset="0"/>
                </a:defRPr>
              </a:lvl9pPr>
            </a:lstStyle>
            <a:p>
              <a:pPr eaLnBrk="1" hangingPunct="1"/>
              <a:r>
                <a:rPr lang="it-IT" sz="1200" b="1" i="1" u="sng">
                  <a:latin typeface="Arial" charset="0"/>
                </a:rPr>
                <a:t>CECO</a:t>
              </a:r>
              <a:endParaRPr lang="en-US" sz="1200" b="1" i="1" u="sng">
                <a:latin typeface="Arial" charset="0"/>
              </a:endParaRPr>
            </a:p>
          </p:txBody>
        </p:sp>
        <p:sp>
          <p:nvSpPr>
            <p:cNvPr id="19476" name="TextBox 29"/>
            <p:cNvSpPr txBox="1">
              <a:spLocks noChangeArrowheads="1"/>
            </p:cNvSpPr>
            <p:nvPr/>
          </p:nvSpPr>
          <p:spPr bwMode="auto">
            <a:xfrm>
              <a:off x="4170362" y="1723019"/>
              <a:ext cx="415925" cy="276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3200">
                  <a:solidFill>
                    <a:schemeClr val="tx1"/>
                  </a:solidFill>
                  <a:latin typeface="GE Inspira Pitch" pitchFamily="34" charset="0"/>
                  <a:cs typeface="Arial" charset="0"/>
                </a:defRPr>
              </a:lvl1pPr>
              <a:lvl2pPr marL="742950" indent="-285750" eaLnBrk="0" hangingPunct="0">
                <a:defRPr sz="3200">
                  <a:solidFill>
                    <a:schemeClr val="tx1"/>
                  </a:solidFill>
                  <a:latin typeface="GE Inspira Pitch" pitchFamily="34" charset="0"/>
                  <a:cs typeface="Arial" charset="0"/>
                </a:defRPr>
              </a:lvl2pPr>
              <a:lvl3pPr marL="1143000" indent="-228600" eaLnBrk="0" hangingPunct="0">
                <a:defRPr sz="3200">
                  <a:solidFill>
                    <a:schemeClr val="tx1"/>
                  </a:solidFill>
                  <a:latin typeface="GE Inspira Pitch" pitchFamily="34" charset="0"/>
                  <a:cs typeface="Arial" charset="0"/>
                </a:defRPr>
              </a:lvl3pPr>
              <a:lvl4pPr marL="1600200" indent="-228600" eaLnBrk="0" hangingPunct="0">
                <a:defRPr sz="3200">
                  <a:solidFill>
                    <a:schemeClr val="tx1"/>
                  </a:solidFill>
                  <a:latin typeface="GE Inspira Pitch" pitchFamily="34" charset="0"/>
                  <a:cs typeface="Arial" charset="0"/>
                </a:defRPr>
              </a:lvl4pPr>
              <a:lvl5pPr marL="2057400" indent="-228600" eaLnBrk="0" hangingPunct="0">
                <a:defRPr sz="3200">
                  <a:solidFill>
                    <a:schemeClr val="tx1"/>
                  </a:solidFill>
                  <a:latin typeface="GE Inspira Pitch" pitchFamily="34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GE Inspira Pitch" pitchFamily="34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GE Inspira Pitch" pitchFamily="34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GE Inspira Pitch" pitchFamily="34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GE Inspira Pitch" pitchFamily="34" charset="0"/>
                  <a:cs typeface="Arial" charset="0"/>
                </a:defRPr>
              </a:lvl9pPr>
            </a:lstStyle>
            <a:p>
              <a:pPr eaLnBrk="1" hangingPunct="1"/>
              <a:r>
                <a:rPr lang="it-IT" sz="1200" b="1" i="1" u="sng">
                  <a:latin typeface="Arial" charset="0"/>
                </a:rPr>
                <a:t>EM</a:t>
              </a:r>
              <a:endParaRPr lang="en-US" sz="1200" b="1" i="1" u="sng">
                <a:latin typeface="Arial" charset="0"/>
              </a:endParaRPr>
            </a:p>
          </p:txBody>
        </p:sp>
        <p:sp>
          <p:nvSpPr>
            <p:cNvPr id="19477" name="TextBox 30"/>
            <p:cNvSpPr txBox="1">
              <a:spLocks noChangeArrowheads="1"/>
            </p:cNvSpPr>
            <p:nvPr/>
          </p:nvSpPr>
          <p:spPr bwMode="auto">
            <a:xfrm>
              <a:off x="7794625" y="3000956"/>
              <a:ext cx="669925" cy="276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3200">
                  <a:solidFill>
                    <a:schemeClr val="tx1"/>
                  </a:solidFill>
                  <a:latin typeface="GE Inspira Pitch" pitchFamily="34" charset="0"/>
                  <a:cs typeface="Arial" charset="0"/>
                </a:defRPr>
              </a:lvl1pPr>
              <a:lvl2pPr marL="742950" indent="-285750" eaLnBrk="0" hangingPunct="0">
                <a:defRPr sz="3200">
                  <a:solidFill>
                    <a:schemeClr val="tx1"/>
                  </a:solidFill>
                  <a:latin typeface="GE Inspira Pitch" pitchFamily="34" charset="0"/>
                  <a:cs typeface="Arial" charset="0"/>
                </a:defRPr>
              </a:lvl2pPr>
              <a:lvl3pPr marL="1143000" indent="-228600" eaLnBrk="0" hangingPunct="0">
                <a:defRPr sz="3200">
                  <a:solidFill>
                    <a:schemeClr val="tx1"/>
                  </a:solidFill>
                  <a:latin typeface="GE Inspira Pitch" pitchFamily="34" charset="0"/>
                  <a:cs typeface="Arial" charset="0"/>
                </a:defRPr>
              </a:lvl3pPr>
              <a:lvl4pPr marL="1600200" indent="-228600" eaLnBrk="0" hangingPunct="0">
                <a:defRPr sz="3200">
                  <a:solidFill>
                    <a:schemeClr val="tx1"/>
                  </a:solidFill>
                  <a:latin typeface="GE Inspira Pitch" pitchFamily="34" charset="0"/>
                  <a:cs typeface="Arial" charset="0"/>
                </a:defRPr>
              </a:lvl4pPr>
              <a:lvl5pPr marL="2057400" indent="-228600" eaLnBrk="0" hangingPunct="0">
                <a:defRPr sz="3200">
                  <a:solidFill>
                    <a:schemeClr val="tx1"/>
                  </a:solidFill>
                  <a:latin typeface="GE Inspira Pitch" pitchFamily="34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GE Inspira Pitch" pitchFamily="34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GE Inspira Pitch" pitchFamily="34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GE Inspira Pitch" pitchFamily="34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GE Inspira Pitch" pitchFamily="34" charset="0"/>
                  <a:cs typeface="Arial" charset="0"/>
                </a:defRPr>
              </a:lvl9pPr>
            </a:lstStyle>
            <a:p>
              <a:pPr eaLnBrk="1" hangingPunct="1"/>
              <a:r>
                <a:rPr lang="it-IT" sz="1200" b="1" i="1" u="sng">
                  <a:latin typeface="Arial" charset="0"/>
                </a:rPr>
                <a:t>Cooler</a:t>
              </a:r>
              <a:endParaRPr lang="en-US" sz="1200" b="1" i="1" u="sng">
                <a:latin typeface="Arial" charset="0"/>
              </a:endParaRPr>
            </a:p>
          </p:txBody>
        </p:sp>
        <p:sp>
          <p:nvSpPr>
            <p:cNvPr id="19478" name="TextBox 31"/>
            <p:cNvSpPr txBox="1">
              <a:spLocks noChangeArrowheads="1"/>
            </p:cNvSpPr>
            <p:nvPr/>
          </p:nvSpPr>
          <p:spPr bwMode="auto">
            <a:xfrm>
              <a:off x="8129587" y="4913894"/>
              <a:ext cx="787400" cy="2778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3200">
                  <a:solidFill>
                    <a:schemeClr val="tx1"/>
                  </a:solidFill>
                  <a:latin typeface="GE Inspira Pitch" pitchFamily="34" charset="0"/>
                  <a:cs typeface="Arial" charset="0"/>
                </a:defRPr>
              </a:lvl1pPr>
              <a:lvl2pPr marL="742950" indent="-285750" eaLnBrk="0" hangingPunct="0">
                <a:defRPr sz="3200">
                  <a:solidFill>
                    <a:schemeClr val="tx1"/>
                  </a:solidFill>
                  <a:latin typeface="GE Inspira Pitch" pitchFamily="34" charset="0"/>
                  <a:cs typeface="Arial" charset="0"/>
                </a:defRPr>
              </a:lvl2pPr>
              <a:lvl3pPr marL="1143000" indent="-228600" eaLnBrk="0" hangingPunct="0">
                <a:defRPr sz="3200">
                  <a:solidFill>
                    <a:schemeClr val="tx1"/>
                  </a:solidFill>
                  <a:latin typeface="GE Inspira Pitch" pitchFamily="34" charset="0"/>
                  <a:cs typeface="Arial" charset="0"/>
                </a:defRPr>
              </a:lvl3pPr>
              <a:lvl4pPr marL="1600200" indent="-228600" eaLnBrk="0" hangingPunct="0">
                <a:defRPr sz="3200">
                  <a:solidFill>
                    <a:schemeClr val="tx1"/>
                  </a:solidFill>
                  <a:latin typeface="GE Inspira Pitch" pitchFamily="34" charset="0"/>
                  <a:cs typeface="Arial" charset="0"/>
                </a:defRPr>
              </a:lvl4pPr>
              <a:lvl5pPr marL="2057400" indent="-228600" eaLnBrk="0" hangingPunct="0">
                <a:defRPr sz="3200">
                  <a:solidFill>
                    <a:schemeClr val="tx1"/>
                  </a:solidFill>
                  <a:latin typeface="GE Inspira Pitch" pitchFamily="34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GE Inspira Pitch" pitchFamily="34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GE Inspira Pitch" pitchFamily="34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GE Inspira Pitch" pitchFamily="34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GE Inspira Pitch" pitchFamily="34" charset="0"/>
                  <a:cs typeface="Arial" charset="0"/>
                </a:defRPr>
              </a:lvl9pPr>
            </a:lstStyle>
            <a:p>
              <a:pPr eaLnBrk="1" hangingPunct="1"/>
              <a:r>
                <a:rPr lang="it-IT" sz="1200" b="1" i="1" u="sng">
                  <a:latin typeface="Arial" charset="0"/>
                </a:rPr>
                <a:t>Oil Tank</a:t>
              </a:r>
              <a:endParaRPr lang="en-US" sz="1200" b="1" i="1" u="sng">
                <a:latin typeface="Arial" charset="0"/>
              </a:endParaRPr>
            </a:p>
          </p:txBody>
        </p:sp>
        <p:sp>
          <p:nvSpPr>
            <p:cNvPr id="19479" name="Oval 24"/>
            <p:cNvSpPr>
              <a:spLocks noChangeArrowheads="1"/>
            </p:cNvSpPr>
            <p:nvPr/>
          </p:nvSpPr>
          <p:spPr bwMode="auto">
            <a:xfrm>
              <a:off x="3487737" y="2256419"/>
              <a:ext cx="381000" cy="411162"/>
            </a:xfrm>
            <a:prstGeom prst="ellipse">
              <a:avLst/>
            </a:prstGeom>
            <a:solidFill>
              <a:srgbClr val="9B50D7">
                <a:alpha val="20000"/>
              </a:srgbClr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/>
              <a:endParaRPr lang="it-IT"/>
            </a:p>
          </p:txBody>
        </p:sp>
        <p:sp>
          <p:nvSpPr>
            <p:cNvPr id="19480" name="TextBox 31"/>
            <p:cNvSpPr txBox="1">
              <a:spLocks noChangeArrowheads="1"/>
            </p:cNvSpPr>
            <p:nvPr/>
          </p:nvSpPr>
          <p:spPr bwMode="auto">
            <a:xfrm>
              <a:off x="4257675" y="5447294"/>
              <a:ext cx="1444625" cy="276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3200">
                  <a:solidFill>
                    <a:schemeClr val="tx1"/>
                  </a:solidFill>
                  <a:latin typeface="GE Inspira Pitch" pitchFamily="34" charset="0"/>
                  <a:cs typeface="Arial" charset="0"/>
                </a:defRPr>
              </a:lvl1pPr>
              <a:lvl2pPr marL="742950" indent="-285750" eaLnBrk="0" hangingPunct="0">
                <a:defRPr sz="3200">
                  <a:solidFill>
                    <a:schemeClr val="tx1"/>
                  </a:solidFill>
                  <a:latin typeface="GE Inspira Pitch" pitchFamily="34" charset="0"/>
                  <a:cs typeface="Arial" charset="0"/>
                </a:defRPr>
              </a:lvl2pPr>
              <a:lvl3pPr marL="1143000" indent="-228600" eaLnBrk="0" hangingPunct="0">
                <a:defRPr sz="3200">
                  <a:solidFill>
                    <a:schemeClr val="tx1"/>
                  </a:solidFill>
                  <a:latin typeface="GE Inspira Pitch" pitchFamily="34" charset="0"/>
                  <a:cs typeface="Arial" charset="0"/>
                </a:defRPr>
              </a:lvl3pPr>
              <a:lvl4pPr marL="1600200" indent="-228600" eaLnBrk="0" hangingPunct="0">
                <a:defRPr sz="3200">
                  <a:solidFill>
                    <a:schemeClr val="tx1"/>
                  </a:solidFill>
                  <a:latin typeface="GE Inspira Pitch" pitchFamily="34" charset="0"/>
                  <a:cs typeface="Arial" charset="0"/>
                </a:defRPr>
              </a:lvl4pPr>
              <a:lvl5pPr marL="2057400" indent="-228600" eaLnBrk="0" hangingPunct="0">
                <a:defRPr sz="3200">
                  <a:solidFill>
                    <a:schemeClr val="tx1"/>
                  </a:solidFill>
                  <a:latin typeface="GE Inspira Pitch" pitchFamily="34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GE Inspira Pitch" pitchFamily="34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GE Inspira Pitch" pitchFamily="34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GE Inspira Pitch" pitchFamily="34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GE Inspira Pitch" pitchFamily="34" charset="0"/>
                  <a:cs typeface="Arial" charset="0"/>
                </a:defRPr>
              </a:lvl9pPr>
            </a:lstStyle>
            <a:p>
              <a:pPr eaLnBrk="1" hangingPunct="1"/>
              <a:r>
                <a:rPr lang="it-IT" sz="1200" b="1" i="1" u="sng" dirty="0">
                  <a:latin typeface="Arial" charset="0"/>
                </a:rPr>
                <a:t>Volumetric Pump</a:t>
              </a:r>
              <a:endParaRPr lang="en-US" sz="1200" b="1" i="1" u="sng" dirty="0">
                <a:latin typeface="Arial" charset="0"/>
              </a:endParaRPr>
            </a:p>
          </p:txBody>
        </p:sp>
        <p:cxnSp>
          <p:nvCxnSpPr>
            <p:cNvPr id="19481" name="Straight Arrow Connector 19"/>
            <p:cNvCxnSpPr>
              <a:cxnSpLocks noChangeShapeType="1"/>
            </p:cNvCxnSpPr>
            <p:nvPr/>
          </p:nvCxnSpPr>
          <p:spPr bwMode="auto">
            <a:xfrm>
              <a:off x="5583237" y="5709231"/>
              <a:ext cx="573088" cy="152400"/>
            </a:xfrm>
            <a:prstGeom prst="straightConnector1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9482" name="Oval 24"/>
            <p:cNvSpPr>
              <a:spLocks noChangeArrowheads="1"/>
            </p:cNvSpPr>
            <p:nvPr/>
          </p:nvSpPr>
          <p:spPr bwMode="auto">
            <a:xfrm>
              <a:off x="5662612" y="4334456"/>
              <a:ext cx="377825" cy="333375"/>
            </a:xfrm>
            <a:prstGeom prst="ellipse">
              <a:avLst/>
            </a:prstGeom>
            <a:solidFill>
              <a:srgbClr val="9B50D7">
                <a:alpha val="20000"/>
              </a:srgbClr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/>
              <a:endParaRPr lang="it-IT"/>
            </a:p>
          </p:txBody>
        </p:sp>
        <p:sp>
          <p:nvSpPr>
            <p:cNvPr id="19483" name="Oval 24"/>
            <p:cNvSpPr>
              <a:spLocks noChangeArrowheads="1"/>
            </p:cNvSpPr>
            <p:nvPr/>
          </p:nvSpPr>
          <p:spPr bwMode="auto">
            <a:xfrm>
              <a:off x="7073900" y="4478919"/>
              <a:ext cx="466725" cy="377825"/>
            </a:xfrm>
            <a:prstGeom prst="ellipse">
              <a:avLst/>
            </a:prstGeom>
            <a:solidFill>
              <a:srgbClr val="9B50D7">
                <a:alpha val="20000"/>
              </a:srgbClr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/>
              <a:endParaRPr lang="it-IT"/>
            </a:p>
          </p:txBody>
        </p:sp>
        <p:sp>
          <p:nvSpPr>
            <p:cNvPr id="19484" name="TextBox 8"/>
            <p:cNvSpPr txBox="1">
              <a:spLocks noChangeArrowheads="1"/>
            </p:cNvSpPr>
            <p:nvPr/>
          </p:nvSpPr>
          <p:spPr bwMode="auto">
            <a:xfrm>
              <a:off x="6296025" y="4998031"/>
              <a:ext cx="625475" cy="2778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3200">
                  <a:solidFill>
                    <a:schemeClr val="tx1"/>
                  </a:solidFill>
                  <a:latin typeface="GE Inspira Pitch" pitchFamily="34" charset="0"/>
                  <a:cs typeface="Arial" charset="0"/>
                </a:defRPr>
              </a:lvl1pPr>
              <a:lvl2pPr marL="742950" indent="-285750" eaLnBrk="0" hangingPunct="0">
                <a:defRPr sz="3200">
                  <a:solidFill>
                    <a:schemeClr val="tx1"/>
                  </a:solidFill>
                  <a:latin typeface="GE Inspira Pitch" pitchFamily="34" charset="0"/>
                  <a:cs typeface="Arial" charset="0"/>
                </a:defRPr>
              </a:lvl2pPr>
              <a:lvl3pPr marL="1143000" indent="-228600" eaLnBrk="0" hangingPunct="0">
                <a:defRPr sz="3200">
                  <a:solidFill>
                    <a:schemeClr val="tx1"/>
                  </a:solidFill>
                  <a:latin typeface="GE Inspira Pitch" pitchFamily="34" charset="0"/>
                  <a:cs typeface="Arial" charset="0"/>
                </a:defRPr>
              </a:lvl3pPr>
              <a:lvl4pPr marL="1600200" indent="-228600" eaLnBrk="0" hangingPunct="0">
                <a:defRPr sz="3200">
                  <a:solidFill>
                    <a:schemeClr val="tx1"/>
                  </a:solidFill>
                  <a:latin typeface="GE Inspira Pitch" pitchFamily="34" charset="0"/>
                  <a:cs typeface="Arial" charset="0"/>
                </a:defRPr>
              </a:lvl4pPr>
              <a:lvl5pPr marL="2057400" indent="-228600" eaLnBrk="0" hangingPunct="0">
                <a:defRPr sz="3200">
                  <a:solidFill>
                    <a:schemeClr val="tx1"/>
                  </a:solidFill>
                  <a:latin typeface="GE Inspira Pitch" pitchFamily="34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GE Inspira Pitch" pitchFamily="34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GE Inspira Pitch" pitchFamily="34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GE Inspira Pitch" pitchFamily="34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GE Inspira Pitch" pitchFamily="34" charset="0"/>
                  <a:cs typeface="Arial" charset="0"/>
                </a:defRPr>
              </a:lvl9pPr>
            </a:lstStyle>
            <a:p>
              <a:pPr eaLnBrk="1" hangingPunct="1"/>
              <a:r>
                <a:rPr lang="it-IT" sz="1200" b="1" i="1" u="sng">
                  <a:latin typeface="Arial" charset="0"/>
                </a:rPr>
                <a:t>PCV’s</a:t>
              </a:r>
              <a:endParaRPr lang="en-US" sz="1200" b="1" i="1" u="sng">
                <a:latin typeface="Arial" charset="0"/>
              </a:endParaRPr>
            </a:p>
          </p:txBody>
        </p:sp>
        <p:cxnSp>
          <p:nvCxnSpPr>
            <p:cNvPr id="19485" name="Straight Arrow Connector 25"/>
            <p:cNvCxnSpPr>
              <a:cxnSpLocks noChangeShapeType="1"/>
            </p:cNvCxnSpPr>
            <p:nvPr/>
          </p:nvCxnSpPr>
          <p:spPr bwMode="auto">
            <a:xfrm flipH="1" flipV="1">
              <a:off x="5888037" y="4667831"/>
              <a:ext cx="406400" cy="403225"/>
            </a:xfrm>
            <a:prstGeom prst="straightConnector1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9486" name="Straight Arrow Connector 25"/>
            <p:cNvCxnSpPr>
              <a:cxnSpLocks noChangeShapeType="1"/>
              <a:endCxn id="19483" idx="3"/>
            </p:cNvCxnSpPr>
            <p:nvPr/>
          </p:nvCxnSpPr>
          <p:spPr bwMode="auto">
            <a:xfrm flipV="1">
              <a:off x="6921500" y="4801181"/>
              <a:ext cx="220662" cy="336550"/>
            </a:xfrm>
            <a:prstGeom prst="straightConnector1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9487" name="Oval 24"/>
            <p:cNvSpPr>
              <a:spLocks noChangeArrowheads="1"/>
            </p:cNvSpPr>
            <p:nvPr/>
          </p:nvSpPr>
          <p:spPr bwMode="auto">
            <a:xfrm>
              <a:off x="8372475" y="4256669"/>
              <a:ext cx="301625" cy="304800"/>
            </a:xfrm>
            <a:prstGeom prst="ellipse">
              <a:avLst/>
            </a:prstGeom>
            <a:solidFill>
              <a:srgbClr val="9B50D7">
                <a:alpha val="20000"/>
              </a:srgbClr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/>
              <a:endParaRPr lang="it-IT"/>
            </a:p>
          </p:txBody>
        </p:sp>
        <p:sp>
          <p:nvSpPr>
            <p:cNvPr id="19488" name="Oval 24"/>
            <p:cNvSpPr>
              <a:spLocks noChangeArrowheads="1"/>
            </p:cNvSpPr>
            <p:nvPr/>
          </p:nvSpPr>
          <p:spPr bwMode="auto">
            <a:xfrm>
              <a:off x="6192837" y="5709231"/>
              <a:ext cx="301625" cy="304800"/>
            </a:xfrm>
            <a:prstGeom prst="ellipse">
              <a:avLst/>
            </a:prstGeom>
            <a:solidFill>
              <a:srgbClr val="9B50D7">
                <a:alpha val="20000"/>
              </a:srgbClr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/>
              <a:endParaRPr lang="it-IT"/>
            </a:p>
          </p:txBody>
        </p:sp>
        <p:sp>
          <p:nvSpPr>
            <p:cNvPr id="34" name="TextBox 31"/>
            <p:cNvSpPr txBox="1">
              <a:spLocks noChangeArrowheads="1"/>
            </p:cNvSpPr>
            <p:nvPr/>
          </p:nvSpPr>
          <p:spPr bwMode="auto">
            <a:xfrm>
              <a:off x="4884860" y="4998031"/>
              <a:ext cx="1126591" cy="2686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3200">
                  <a:solidFill>
                    <a:schemeClr val="tx1"/>
                  </a:solidFill>
                  <a:latin typeface="GE Inspira Pitch" pitchFamily="34" charset="0"/>
                  <a:cs typeface="Arial" charset="0"/>
                </a:defRPr>
              </a:lvl1pPr>
              <a:lvl2pPr marL="742950" indent="-285750" eaLnBrk="0" hangingPunct="0">
                <a:defRPr sz="3200">
                  <a:solidFill>
                    <a:schemeClr val="tx1"/>
                  </a:solidFill>
                  <a:latin typeface="GE Inspira Pitch" pitchFamily="34" charset="0"/>
                  <a:cs typeface="Arial" charset="0"/>
                </a:defRPr>
              </a:lvl2pPr>
              <a:lvl3pPr marL="1143000" indent="-228600" eaLnBrk="0" hangingPunct="0">
                <a:defRPr sz="3200">
                  <a:solidFill>
                    <a:schemeClr val="tx1"/>
                  </a:solidFill>
                  <a:latin typeface="GE Inspira Pitch" pitchFamily="34" charset="0"/>
                  <a:cs typeface="Arial" charset="0"/>
                </a:defRPr>
              </a:lvl3pPr>
              <a:lvl4pPr marL="1600200" indent="-228600" eaLnBrk="0" hangingPunct="0">
                <a:defRPr sz="3200">
                  <a:solidFill>
                    <a:schemeClr val="tx1"/>
                  </a:solidFill>
                  <a:latin typeface="GE Inspira Pitch" pitchFamily="34" charset="0"/>
                  <a:cs typeface="Arial" charset="0"/>
                </a:defRPr>
              </a:lvl4pPr>
              <a:lvl5pPr marL="2057400" indent="-228600" eaLnBrk="0" hangingPunct="0">
                <a:defRPr sz="3200">
                  <a:solidFill>
                    <a:schemeClr val="tx1"/>
                  </a:solidFill>
                  <a:latin typeface="GE Inspira Pitch" pitchFamily="34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GE Inspira Pitch" pitchFamily="34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GE Inspira Pitch" pitchFamily="34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GE Inspira Pitch" pitchFamily="34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GE Inspira Pitch" pitchFamily="34" charset="0"/>
                  <a:cs typeface="Arial" charset="0"/>
                </a:defRPr>
              </a:lvl9pPr>
            </a:lstStyle>
            <a:p>
              <a:pPr eaLnBrk="1" hangingPunct="1"/>
              <a:r>
                <a:rPr lang="it-IT" sz="1200" b="1" i="1" u="sng" dirty="0" smtClean="0">
                  <a:solidFill>
                    <a:srgbClr val="FF0000"/>
                  </a:solidFill>
                  <a:latin typeface="Arial" charset="0"/>
                </a:rPr>
                <a:t>Safety valve</a:t>
              </a:r>
              <a:endParaRPr lang="en-US" sz="1200" b="1" i="1" u="sng" dirty="0">
                <a:solidFill>
                  <a:srgbClr val="FF0000"/>
                </a:solidFill>
                <a:latin typeface="Arial" charset="0"/>
              </a:endParaRPr>
            </a:p>
          </p:txBody>
        </p:sp>
        <p:sp>
          <p:nvSpPr>
            <p:cNvPr id="35" name="Oval 24"/>
            <p:cNvSpPr>
              <a:spLocks noChangeArrowheads="1"/>
            </p:cNvSpPr>
            <p:nvPr/>
          </p:nvSpPr>
          <p:spPr bwMode="auto">
            <a:xfrm>
              <a:off x="6509630" y="5467110"/>
              <a:ext cx="301625" cy="304800"/>
            </a:xfrm>
            <a:prstGeom prst="ellipse">
              <a:avLst/>
            </a:prstGeom>
            <a:solidFill>
              <a:srgbClr val="9B50D7">
                <a:alpha val="20000"/>
              </a:srgbClr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/>
              <a:endParaRPr lang="it-IT"/>
            </a:p>
          </p:txBody>
        </p:sp>
        <p:cxnSp>
          <p:nvCxnSpPr>
            <p:cNvPr id="36" name="Straight Arrow Connector 19"/>
            <p:cNvCxnSpPr>
              <a:cxnSpLocks noChangeShapeType="1"/>
            </p:cNvCxnSpPr>
            <p:nvPr/>
          </p:nvCxnSpPr>
          <p:spPr bwMode="auto">
            <a:xfrm>
              <a:off x="6011451" y="5266645"/>
              <a:ext cx="483010" cy="210811"/>
            </a:xfrm>
            <a:prstGeom prst="straightConnector1">
              <a:avLst/>
            </a:prstGeom>
            <a:noFill/>
            <a:ln w="9525" algn="ctr">
              <a:solidFill>
                <a:srgbClr val="FF0000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39" name="Segnaposto data 3"/>
          <p:cNvSpPr>
            <a:spLocks noGrp="1"/>
          </p:cNvSpPr>
          <p:nvPr>
            <p:ph type="dt" sz="half" idx="10"/>
          </p:nvPr>
        </p:nvSpPr>
        <p:spPr>
          <a:xfrm>
            <a:off x="5796136" y="6448251"/>
            <a:ext cx="1512168" cy="365125"/>
          </a:xfrm>
        </p:spPr>
        <p:txBody>
          <a:bodyPr/>
          <a:lstStyle/>
          <a:p>
            <a:r>
              <a:rPr lang="it-IT" smtClean="0"/>
              <a:t>21 - 22 October 2013</a:t>
            </a:r>
            <a:endParaRPr lang="it-IT"/>
          </a:p>
        </p:txBody>
      </p:sp>
      <p:sp>
        <p:nvSpPr>
          <p:cNvPr id="40" name="Segnaposto numero diapositiva 5"/>
          <p:cNvSpPr>
            <a:spLocks noGrp="1"/>
          </p:cNvSpPr>
          <p:nvPr>
            <p:ph type="sldNum" sz="quarter" idx="12"/>
          </p:nvPr>
        </p:nvSpPr>
        <p:spPr>
          <a:xfrm>
            <a:off x="8130480" y="6448251"/>
            <a:ext cx="762000" cy="365125"/>
          </a:xfrm>
        </p:spPr>
        <p:txBody>
          <a:bodyPr/>
          <a:lstStyle/>
          <a:p>
            <a:fld id="{AE68C39A-8303-46D9-B034-A7F441F7F04B}" type="slidenum">
              <a:rPr lang="it-IT" smtClean="0"/>
              <a:t>5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77466917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3" name="Rectangle 3"/>
          <p:cNvSpPr txBox="1">
            <a:spLocks noChangeArrowheads="1"/>
          </p:cNvSpPr>
          <p:nvPr/>
        </p:nvSpPr>
        <p:spPr bwMode="auto">
          <a:xfrm>
            <a:off x="5260349" y="2812826"/>
            <a:ext cx="3675059" cy="9936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marL="342900" indent="-342900" eaLnBrk="0" hangingPunct="0">
              <a:defRPr sz="3200">
                <a:solidFill>
                  <a:schemeClr val="tx1"/>
                </a:solidFill>
                <a:latin typeface="GE Inspira Pitch" pitchFamily="34" charset="0"/>
                <a:cs typeface="Arial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GE Inspira Pitch" pitchFamily="34" charset="0"/>
                <a:cs typeface="Arial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GE Inspira Pitch" pitchFamily="34" charset="0"/>
                <a:cs typeface="Arial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GE Inspira Pitch" pitchFamily="34" charset="0"/>
                <a:cs typeface="Arial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GE Inspira Pitch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GE Inspira Pitch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GE Inspira Pitch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GE Inspira Pitch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GE Inspira Pitch" pitchFamily="34" charset="0"/>
                <a:cs typeface="Arial" charset="0"/>
              </a:defRPr>
            </a:lvl9pPr>
          </a:lstStyle>
          <a:p>
            <a:pPr marL="0" indent="0" algn="just">
              <a:lnSpc>
                <a:spcPts val="1675"/>
              </a:lnSpc>
              <a:spcBef>
                <a:spcPct val="50000"/>
              </a:spcBef>
              <a:buClr>
                <a:srgbClr val="004880"/>
              </a:buClr>
            </a:pPr>
            <a:r>
              <a:rPr lang="en-US" sz="1400" dirty="0">
                <a:solidFill>
                  <a:srgbClr val="1E4191"/>
                </a:solidFill>
                <a:latin typeface="GE Inspira" pitchFamily="34" charset="0"/>
                <a:cs typeface="Times New Roman" pitchFamily="18" charset="0"/>
              </a:rPr>
              <a:t>External HTC </a:t>
            </a:r>
            <a:r>
              <a:rPr lang="en-US" sz="1400" dirty="0" smtClean="0">
                <a:solidFill>
                  <a:srgbClr val="1E4191"/>
                </a:solidFill>
                <a:latin typeface="GE Inspira" pitchFamily="34" charset="0"/>
                <a:cs typeface="Times New Roman" pitchFamily="18" charset="0"/>
              </a:rPr>
              <a:t>computed varying </a:t>
            </a:r>
            <a:r>
              <a:rPr lang="en-US" sz="1400" dirty="0">
                <a:solidFill>
                  <a:srgbClr val="1E4191"/>
                </a:solidFill>
                <a:latin typeface="GE Inspira" pitchFamily="34" charset="0"/>
                <a:cs typeface="Times New Roman" pitchFamily="18" charset="0"/>
              </a:rPr>
              <a:t>wind speed (from 1 km/h up to 25 km/h, 16 km/h according to API614) and pipes external diameter (from 3 to 8 inches</a:t>
            </a:r>
            <a:r>
              <a:rPr lang="en-US" sz="1400" dirty="0" smtClean="0">
                <a:solidFill>
                  <a:srgbClr val="1E4191"/>
                </a:solidFill>
                <a:latin typeface="GE Inspira" pitchFamily="34" charset="0"/>
                <a:cs typeface="Times New Roman" pitchFamily="18" charset="0"/>
              </a:rPr>
              <a:t>).</a:t>
            </a:r>
            <a:endParaRPr lang="en-US" sz="1400" dirty="0">
              <a:solidFill>
                <a:srgbClr val="1E4191"/>
              </a:solidFill>
              <a:latin typeface="GE Inspira" pitchFamily="34" charset="0"/>
              <a:cs typeface="Times New Roman" pitchFamily="18" charset="0"/>
            </a:endParaRPr>
          </a:p>
        </p:txBody>
      </p:sp>
      <p:sp>
        <p:nvSpPr>
          <p:cNvPr id="22534" name="Rectangle 3"/>
          <p:cNvSpPr txBox="1">
            <a:spLocks noChangeArrowheads="1"/>
          </p:cNvSpPr>
          <p:nvPr/>
        </p:nvSpPr>
        <p:spPr bwMode="auto">
          <a:xfrm>
            <a:off x="80337" y="5718175"/>
            <a:ext cx="518001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eaLnBrk="0" hangingPunct="0">
              <a:defRPr sz="3200">
                <a:solidFill>
                  <a:schemeClr val="tx1"/>
                </a:solidFill>
                <a:latin typeface="GE Inspira Pitch" pitchFamily="34" charset="0"/>
                <a:cs typeface="Arial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GE Inspira Pitch" pitchFamily="34" charset="0"/>
                <a:cs typeface="Arial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GE Inspira Pitch" pitchFamily="34" charset="0"/>
                <a:cs typeface="Arial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GE Inspira Pitch" pitchFamily="34" charset="0"/>
                <a:cs typeface="Arial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GE Inspira Pitch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GE Inspira Pitch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GE Inspira Pitch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GE Inspira Pitch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GE Inspira Pitch" pitchFamily="34" charset="0"/>
                <a:cs typeface="Arial" charset="0"/>
              </a:defRPr>
            </a:lvl9pPr>
          </a:lstStyle>
          <a:p>
            <a:pPr algn="ctr">
              <a:lnSpc>
                <a:spcPct val="90000"/>
              </a:lnSpc>
              <a:spcBef>
                <a:spcPts val="600"/>
              </a:spcBef>
              <a:buClr>
                <a:srgbClr val="004880"/>
              </a:buClr>
            </a:pPr>
            <a:r>
              <a:rPr lang="en-US" sz="1400" b="1" i="1" dirty="0">
                <a:solidFill>
                  <a:srgbClr val="FF0000"/>
                </a:solidFill>
                <a:latin typeface="GE Inspira" pitchFamily="34" charset="0"/>
                <a:cs typeface="Times New Roman" pitchFamily="18" charset="0"/>
              </a:rPr>
              <a:t>Maximum External HTC value (~ 36 W/m2K) is reached for maximum wind speed and minimum pipe diameter .</a:t>
            </a:r>
          </a:p>
        </p:txBody>
      </p:sp>
      <p:sp>
        <p:nvSpPr>
          <p:cNvPr id="22535" name="Rectangle 2"/>
          <p:cNvSpPr txBox="1">
            <a:spLocks noChangeArrowheads="1"/>
          </p:cNvSpPr>
          <p:nvPr/>
        </p:nvSpPr>
        <p:spPr bwMode="auto">
          <a:xfrm>
            <a:off x="306834" y="548680"/>
            <a:ext cx="8729662" cy="792088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defPPr>
              <a:defRPr lang="it-IT"/>
            </a:defPPr>
            <a:lvl1pPr>
              <a:spcBef>
                <a:spcPct val="0"/>
              </a:spcBef>
              <a:buNone/>
              <a:defRPr sz="4000">
                <a:solidFill>
                  <a:srgbClr val="0F6D8A"/>
                </a:solidFill>
                <a:latin typeface="GE Inspira Pitch" panose="020F0603030400020203" pitchFamily="34" charset="0"/>
                <a:ea typeface="+mj-ea"/>
                <a:cs typeface="+mj-c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r>
              <a:rPr lang="en-US" dirty="0"/>
              <a:t>Pipe External HTC and Oil Viscosity</a:t>
            </a:r>
          </a:p>
        </p:txBody>
      </p:sp>
      <p:pic>
        <p:nvPicPr>
          <p:cNvPr id="22537" name="Picture 1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825" y="4344988"/>
            <a:ext cx="4897438" cy="1171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539" name="Rectangle 3"/>
          <p:cNvSpPr txBox="1">
            <a:spLocks noChangeArrowheads="1"/>
          </p:cNvSpPr>
          <p:nvPr/>
        </p:nvSpPr>
        <p:spPr bwMode="auto">
          <a:xfrm>
            <a:off x="280988" y="4344988"/>
            <a:ext cx="727075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eaLnBrk="0" hangingPunct="0">
              <a:defRPr sz="3200">
                <a:solidFill>
                  <a:schemeClr val="tx1"/>
                </a:solidFill>
                <a:latin typeface="GE Inspira Pitch" pitchFamily="34" charset="0"/>
                <a:cs typeface="Arial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GE Inspira Pitch" pitchFamily="34" charset="0"/>
                <a:cs typeface="Arial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GE Inspira Pitch" pitchFamily="34" charset="0"/>
                <a:cs typeface="Arial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GE Inspira Pitch" pitchFamily="34" charset="0"/>
                <a:cs typeface="Arial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GE Inspira Pitch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GE Inspira Pitch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GE Inspira Pitch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GE Inspira Pitch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GE Inspira Pitch" pitchFamily="34" charset="0"/>
                <a:cs typeface="Arial" charset="0"/>
              </a:defRPr>
            </a:lvl9pPr>
          </a:lstStyle>
          <a:p>
            <a:pPr algn="ctr">
              <a:lnSpc>
                <a:spcPct val="90000"/>
              </a:lnSpc>
              <a:spcBef>
                <a:spcPts val="600"/>
              </a:spcBef>
              <a:buClr>
                <a:srgbClr val="004880"/>
              </a:buClr>
            </a:pPr>
            <a:r>
              <a:rPr lang="en-US" sz="1400" b="1" i="1">
                <a:solidFill>
                  <a:srgbClr val="FF0000"/>
                </a:solidFill>
                <a:latin typeface="GE Inspira" pitchFamily="34" charset="0"/>
                <a:cs typeface="Times New Roman" pitchFamily="18" charset="0"/>
              </a:rPr>
              <a:t>-40°C</a:t>
            </a:r>
          </a:p>
        </p:txBody>
      </p:sp>
      <p:pic>
        <p:nvPicPr>
          <p:cNvPr id="22541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59461" y="4024834"/>
            <a:ext cx="3562350" cy="2168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176" y="1394347"/>
            <a:ext cx="4581802" cy="27547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" name="Rectangle 3"/>
          <p:cNvSpPr txBox="1">
            <a:spLocks noChangeArrowheads="1"/>
          </p:cNvSpPr>
          <p:nvPr/>
        </p:nvSpPr>
        <p:spPr bwMode="auto">
          <a:xfrm>
            <a:off x="5240499" y="1394347"/>
            <a:ext cx="3675059" cy="9936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marL="342900" indent="-342900" eaLnBrk="0" hangingPunct="0">
              <a:defRPr sz="3200">
                <a:solidFill>
                  <a:schemeClr val="tx1"/>
                </a:solidFill>
                <a:latin typeface="GE Inspira Pitch" pitchFamily="34" charset="0"/>
                <a:cs typeface="Arial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GE Inspira Pitch" pitchFamily="34" charset="0"/>
                <a:cs typeface="Arial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GE Inspira Pitch" pitchFamily="34" charset="0"/>
                <a:cs typeface="Arial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GE Inspira Pitch" pitchFamily="34" charset="0"/>
                <a:cs typeface="Arial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GE Inspira Pitch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GE Inspira Pitch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GE Inspira Pitch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GE Inspira Pitch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GE Inspira Pitch" pitchFamily="34" charset="0"/>
                <a:cs typeface="Arial" charset="0"/>
              </a:defRPr>
            </a:lvl9pPr>
          </a:lstStyle>
          <a:p>
            <a:pPr marL="0" indent="0" algn="just">
              <a:lnSpc>
                <a:spcPts val="1675"/>
              </a:lnSpc>
              <a:spcBef>
                <a:spcPct val="50000"/>
              </a:spcBef>
              <a:buClr>
                <a:srgbClr val="004880"/>
              </a:buClr>
            </a:pPr>
            <a:r>
              <a:rPr lang="en-US" sz="1400" dirty="0" smtClean="0">
                <a:solidFill>
                  <a:srgbClr val="1E4191"/>
                </a:solidFill>
                <a:latin typeface="GE Inspira" pitchFamily="34" charset="0"/>
                <a:cs typeface="Times New Roman" pitchFamily="18" charset="0"/>
              </a:rPr>
              <a:t>Viscosity comparison between different oils</a:t>
            </a:r>
          </a:p>
          <a:p>
            <a:pPr marL="0" indent="0" algn="just">
              <a:lnSpc>
                <a:spcPts val="1675"/>
              </a:lnSpc>
              <a:spcBef>
                <a:spcPct val="50000"/>
              </a:spcBef>
              <a:buClr>
                <a:srgbClr val="004880"/>
              </a:buClr>
            </a:pPr>
            <a:r>
              <a:rPr lang="en-US" sz="1400" dirty="0" smtClean="0">
                <a:solidFill>
                  <a:srgbClr val="1E4191"/>
                </a:solidFill>
                <a:latin typeface="GE Inspira" pitchFamily="34" charset="0"/>
                <a:cs typeface="Times New Roman" pitchFamily="18" charset="0"/>
              </a:rPr>
              <a:t>Pour temperature may vary from -12°C to -55°C on the most performing oils</a:t>
            </a:r>
            <a:endParaRPr lang="en-US" sz="1400" dirty="0">
              <a:solidFill>
                <a:srgbClr val="1E4191"/>
              </a:solidFill>
              <a:latin typeface="GE Inspira" pitchFamily="34" charset="0"/>
              <a:cs typeface="Times New Roman" pitchFamily="18" charset="0"/>
            </a:endParaRPr>
          </a:p>
        </p:txBody>
      </p:sp>
      <p:sp>
        <p:nvSpPr>
          <p:cNvPr id="12" name="Segnaposto data 3"/>
          <p:cNvSpPr>
            <a:spLocks noGrp="1"/>
          </p:cNvSpPr>
          <p:nvPr>
            <p:ph type="dt" sz="half" idx="10"/>
          </p:nvPr>
        </p:nvSpPr>
        <p:spPr>
          <a:xfrm>
            <a:off x="5796136" y="6448251"/>
            <a:ext cx="1512168" cy="365125"/>
          </a:xfrm>
        </p:spPr>
        <p:txBody>
          <a:bodyPr/>
          <a:lstStyle/>
          <a:p>
            <a:r>
              <a:rPr lang="it-IT" smtClean="0"/>
              <a:t>21 - 22 October 2013</a:t>
            </a:r>
            <a:endParaRPr lang="it-IT"/>
          </a:p>
        </p:txBody>
      </p:sp>
      <p:sp>
        <p:nvSpPr>
          <p:cNvPr id="13" name="Segnaposto numero diapositiva 5"/>
          <p:cNvSpPr>
            <a:spLocks noGrp="1"/>
          </p:cNvSpPr>
          <p:nvPr>
            <p:ph type="sldNum" sz="quarter" idx="12"/>
          </p:nvPr>
        </p:nvSpPr>
        <p:spPr>
          <a:xfrm>
            <a:off x="8130480" y="6448251"/>
            <a:ext cx="762000" cy="365125"/>
          </a:xfrm>
        </p:spPr>
        <p:txBody>
          <a:bodyPr/>
          <a:lstStyle/>
          <a:p>
            <a:fld id="{AE68C39A-8303-46D9-B034-A7F441F7F04B}" type="slidenum">
              <a:rPr lang="it-IT" smtClean="0"/>
              <a:t>6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56080784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9" name="Rectangle 2"/>
          <p:cNvSpPr txBox="1">
            <a:spLocks noChangeArrowheads="1"/>
          </p:cNvSpPr>
          <p:nvPr/>
        </p:nvSpPr>
        <p:spPr bwMode="auto">
          <a:xfrm>
            <a:off x="308769" y="548680"/>
            <a:ext cx="8729662" cy="811244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defPPr>
              <a:defRPr lang="it-IT"/>
            </a:defPPr>
            <a:lvl1pPr>
              <a:spcBef>
                <a:spcPct val="0"/>
              </a:spcBef>
              <a:buNone/>
              <a:defRPr sz="4000">
                <a:solidFill>
                  <a:srgbClr val="0F6D8A"/>
                </a:solidFill>
                <a:latin typeface="GE Inspira Pitch" panose="020F0603030400020203" pitchFamily="34" charset="0"/>
                <a:ea typeface="+mj-ea"/>
                <a:cs typeface="+mj-c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r>
              <a:rPr lang="en-US" dirty="0"/>
              <a:t>Parametric Study – </a:t>
            </a:r>
            <a:r>
              <a:rPr lang="en-US" dirty="0" smtClean="0"/>
              <a:t>Steady State runs</a:t>
            </a:r>
            <a:endParaRPr lang="en-US" dirty="0"/>
          </a:p>
        </p:txBody>
      </p:sp>
      <p:sp>
        <p:nvSpPr>
          <p:cNvPr id="44" name="Rectangle 3"/>
          <p:cNvSpPr txBox="1">
            <a:spLocks noChangeArrowheads="1"/>
          </p:cNvSpPr>
          <p:nvPr/>
        </p:nvSpPr>
        <p:spPr bwMode="auto">
          <a:xfrm>
            <a:off x="262433" y="5078413"/>
            <a:ext cx="5173663" cy="1225326"/>
          </a:xfrm>
          <a:prstGeom prst="rect">
            <a:avLst/>
          </a:prstGeom>
          <a:noFill/>
          <a:ln>
            <a:noFill/>
          </a:ln>
          <a:extLst/>
        </p:spPr>
        <p:txBody>
          <a:bodyPr lIns="0" tIns="0" rIns="0" bIns="0"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marL="0" indent="0">
              <a:lnSpc>
                <a:spcPct val="90000"/>
              </a:lnSpc>
              <a:spcBef>
                <a:spcPct val="50000"/>
              </a:spcBef>
              <a:buClr>
                <a:srgbClr val="004880"/>
              </a:buClr>
              <a:defRPr/>
            </a:pPr>
            <a:r>
              <a:rPr lang="it-IT" dirty="0" smtClean="0">
                <a:solidFill>
                  <a:srgbClr val="1E4191"/>
                </a:solidFill>
                <a:latin typeface="GE Inspira" pitchFamily="34" charset="0"/>
                <a:cs typeface="Times New Roman" pitchFamily="18" charset="0"/>
              </a:rPr>
              <a:t> </a:t>
            </a:r>
            <a:r>
              <a:rPr lang="it-IT" b="1" dirty="0" smtClean="0">
                <a:solidFill>
                  <a:srgbClr val="1E4191"/>
                </a:solidFill>
                <a:latin typeface="GE Inspira" pitchFamily="34" charset="0"/>
                <a:cs typeface="Times New Roman" pitchFamily="18" charset="0"/>
              </a:rPr>
              <a:t>Findings</a:t>
            </a:r>
          </a:p>
          <a:p>
            <a:pPr algn="just">
              <a:lnSpc>
                <a:spcPct val="90000"/>
              </a:lnSpc>
              <a:spcBef>
                <a:spcPct val="50000"/>
              </a:spcBef>
              <a:buClr>
                <a:srgbClr val="004880"/>
              </a:buClr>
              <a:buFont typeface="Arial" charset="0"/>
              <a:buChar char="•"/>
              <a:defRPr/>
            </a:pPr>
            <a:r>
              <a:rPr lang="it-IT" sz="1400" dirty="0" smtClean="0">
                <a:solidFill>
                  <a:srgbClr val="1E4191"/>
                </a:solidFill>
                <a:latin typeface="GE Inspira" pitchFamily="34" charset="0"/>
                <a:cs typeface="Times New Roman" pitchFamily="18" charset="0"/>
              </a:rPr>
              <a:t>Pump delivery pressure below PSV set poin but close to the limits</a:t>
            </a:r>
            <a:endParaRPr lang="it-IT" sz="1400" dirty="0">
              <a:solidFill>
                <a:srgbClr val="1E4191"/>
              </a:solidFill>
              <a:latin typeface="GE Inspira" pitchFamily="34" charset="0"/>
              <a:cs typeface="Times New Roman" pitchFamily="18" charset="0"/>
            </a:endParaRPr>
          </a:p>
          <a:p>
            <a:pPr algn="just">
              <a:lnSpc>
                <a:spcPct val="90000"/>
              </a:lnSpc>
              <a:spcBef>
                <a:spcPct val="50000"/>
              </a:spcBef>
              <a:buClr>
                <a:srgbClr val="004880"/>
              </a:buClr>
              <a:buFont typeface="Arial" charset="0"/>
              <a:buChar char="•"/>
              <a:defRPr/>
            </a:pPr>
            <a:r>
              <a:rPr lang="it-IT" sz="1400" dirty="0">
                <a:solidFill>
                  <a:srgbClr val="1E4191"/>
                </a:solidFill>
                <a:latin typeface="GE Inspira" pitchFamily="34" charset="0"/>
                <a:cs typeface="Times New Roman" pitchFamily="18" charset="0"/>
              </a:rPr>
              <a:t>Filter pressure drop reaches almost 0.8 barg during normal run ... Dirty filters limit (machine trip) is 1 barg</a:t>
            </a:r>
          </a:p>
        </p:txBody>
      </p:sp>
      <p:sp>
        <p:nvSpPr>
          <p:cNvPr id="30" name="Rectangle 3"/>
          <p:cNvSpPr txBox="1">
            <a:spLocks noChangeArrowheads="1"/>
          </p:cNvSpPr>
          <p:nvPr/>
        </p:nvSpPr>
        <p:spPr bwMode="auto">
          <a:xfrm>
            <a:off x="293531" y="3991769"/>
            <a:ext cx="4826516" cy="865187"/>
          </a:xfrm>
          <a:prstGeom prst="rect">
            <a:avLst/>
          </a:prstGeom>
          <a:noFill/>
          <a:ln>
            <a:noFill/>
          </a:ln>
          <a:extLst/>
        </p:spPr>
        <p:txBody>
          <a:bodyPr lIns="0" tIns="0" rIns="0" bIns="0"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marL="0" indent="0">
              <a:lnSpc>
                <a:spcPct val="90000"/>
              </a:lnSpc>
              <a:spcBef>
                <a:spcPct val="50000"/>
              </a:spcBef>
              <a:buClr>
                <a:srgbClr val="004880"/>
              </a:buClr>
              <a:defRPr/>
            </a:pPr>
            <a:r>
              <a:rPr lang="it-IT" dirty="0" smtClean="0">
                <a:solidFill>
                  <a:srgbClr val="1E4191"/>
                </a:solidFill>
                <a:latin typeface="GE Inspira" pitchFamily="34" charset="0"/>
                <a:cs typeface="Times New Roman" pitchFamily="18" charset="0"/>
              </a:rPr>
              <a:t> </a:t>
            </a:r>
            <a:r>
              <a:rPr lang="it-IT" b="1" dirty="0" smtClean="0">
                <a:solidFill>
                  <a:srgbClr val="1E4191"/>
                </a:solidFill>
                <a:latin typeface="GE Inspira" pitchFamily="34" charset="0"/>
                <a:cs typeface="Times New Roman" pitchFamily="18" charset="0"/>
              </a:rPr>
              <a:t>Parametric Investigation</a:t>
            </a:r>
          </a:p>
          <a:p>
            <a:pPr algn="just">
              <a:lnSpc>
                <a:spcPct val="90000"/>
              </a:lnSpc>
              <a:spcBef>
                <a:spcPct val="50000"/>
              </a:spcBef>
              <a:buClr>
                <a:srgbClr val="004880"/>
              </a:buClr>
              <a:buFont typeface="Arial" charset="0"/>
              <a:buChar char="•"/>
              <a:defRPr/>
            </a:pPr>
            <a:r>
              <a:rPr lang="it-IT" sz="1400" dirty="0" smtClean="0">
                <a:solidFill>
                  <a:srgbClr val="1E4191"/>
                </a:solidFill>
                <a:latin typeface="GE Inspira" pitchFamily="34" charset="0"/>
                <a:cs typeface="Times New Roman" pitchFamily="18" charset="0"/>
              </a:rPr>
              <a:t>Sweep HTC values from 10 </a:t>
            </a:r>
            <a:r>
              <a:rPr lang="it-IT" sz="1400" dirty="0">
                <a:solidFill>
                  <a:srgbClr val="1E4191"/>
                </a:solidFill>
                <a:latin typeface="GE Inspira" pitchFamily="34" charset="0"/>
                <a:cs typeface="Times New Roman" pitchFamily="18" charset="0"/>
              </a:rPr>
              <a:t>t</a:t>
            </a:r>
            <a:r>
              <a:rPr lang="it-IT" sz="1400" dirty="0" smtClean="0">
                <a:solidFill>
                  <a:srgbClr val="1E4191"/>
                </a:solidFill>
                <a:latin typeface="GE Inspira" pitchFamily="34" charset="0"/>
                <a:cs typeface="Times New Roman" pitchFamily="18" charset="0"/>
              </a:rPr>
              <a:t>o 40 W/m²K</a:t>
            </a:r>
          </a:p>
          <a:p>
            <a:pPr algn="just">
              <a:lnSpc>
                <a:spcPct val="90000"/>
              </a:lnSpc>
              <a:spcBef>
                <a:spcPct val="50000"/>
              </a:spcBef>
              <a:buClr>
                <a:srgbClr val="004880"/>
              </a:buClr>
              <a:buFont typeface="Arial" charset="0"/>
              <a:buChar char="•"/>
              <a:defRPr/>
            </a:pPr>
            <a:r>
              <a:rPr lang="it-IT" sz="1400" dirty="0" smtClean="0">
                <a:solidFill>
                  <a:srgbClr val="1E4191"/>
                </a:solidFill>
                <a:latin typeface="GE Inspira" pitchFamily="34" charset="0"/>
                <a:cs typeface="Times New Roman" pitchFamily="18" charset="0"/>
              </a:rPr>
              <a:t>External Temperature varying from -10°C down to -40°C</a:t>
            </a:r>
          </a:p>
        </p:txBody>
      </p:sp>
      <p:pic>
        <p:nvPicPr>
          <p:cNvPr id="26632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9950" y="3846513"/>
            <a:ext cx="2814638" cy="2463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33" name="Picture 5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62" t="20217"/>
          <a:stretch/>
        </p:blipFill>
        <p:spPr bwMode="auto">
          <a:xfrm>
            <a:off x="249539" y="1449373"/>
            <a:ext cx="3419449" cy="239714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634" name="Picture 7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30" t="23466" b="5676"/>
          <a:stretch/>
        </p:blipFill>
        <p:spPr bwMode="auto">
          <a:xfrm>
            <a:off x="5472392" y="1431932"/>
            <a:ext cx="3636112" cy="235710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6636" name="Oval 28"/>
          <p:cNvSpPr>
            <a:spLocks noChangeArrowheads="1"/>
          </p:cNvSpPr>
          <p:nvPr/>
        </p:nvSpPr>
        <p:spPr bwMode="auto">
          <a:xfrm>
            <a:off x="5589020" y="1843577"/>
            <a:ext cx="366712" cy="201613"/>
          </a:xfrm>
          <a:prstGeom prst="ellips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 anchor="ctr">
            <a:spAutoFit/>
          </a:bodyPr>
          <a:lstStyle/>
          <a:p>
            <a:pPr marL="188913" indent="-188913" algn="ctr">
              <a:lnSpc>
                <a:spcPct val="90000"/>
              </a:lnSpc>
            </a:pPr>
            <a:endParaRPr lang="it-IT" sz="1300"/>
          </a:p>
        </p:txBody>
      </p:sp>
      <p:sp>
        <p:nvSpPr>
          <p:cNvPr id="26637" name="Oval 28"/>
          <p:cNvSpPr>
            <a:spLocks noChangeArrowheads="1"/>
          </p:cNvSpPr>
          <p:nvPr/>
        </p:nvSpPr>
        <p:spPr bwMode="auto">
          <a:xfrm>
            <a:off x="7288213" y="5265738"/>
            <a:ext cx="171450" cy="120650"/>
          </a:xfrm>
          <a:prstGeom prst="ellipse">
            <a:avLst/>
          </a:pr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 anchor="ctr">
            <a:spAutoFit/>
          </a:bodyPr>
          <a:lstStyle/>
          <a:p>
            <a:pPr marL="188913" indent="-188913" algn="ctr">
              <a:lnSpc>
                <a:spcPct val="90000"/>
              </a:lnSpc>
            </a:pPr>
            <a:endParaRPr lang="it-IT" sz="1300"/>
          </a:p>
        </p:txBody>
      </p:sp>
      <p:sp>
        <p:nvSpPr>
          <p:cNvPr id="26639" name="TextBox 10"/>
          <p:cNvSpPr txBox="1">
            <a:spLocks noChangeArrowheads="1"/>
          </p:cNvSpPr>
          <p:nvPr/>
        </p:nvSpPr>
        <p:spPr bwMode="auto">
          <a:xfrm>
            <a:off x="6191250" y="3927475"/>
            <a:ext cx="2260600" cy="46196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GE Inspira Pitch" pitchFamily="34" charset="0"/>
                <a:cs typeface="Arial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GE Inspira Pitch" pitchFamily="34" charset="0"/>
                <a:cs typeface="Arial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GE Inspira Pitch" pitchFamily="34" charset="0"/>
                <a:cs typeface="Arial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GE Inspira Pitch" pitchFamily="34" charset="0"/>
                <a:cs typeface="Arial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GE Inspira Pitch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GE Inspira Pitch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GE Inspira Pitch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GE Inspira Pitch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GE Inspira Pitch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it-IT" sz="1200" dirty="0">
                <a:latin typeface="Arial" charset="0"/>
              </a:rPr>
              <a:t>Filter pressure drop ~0,65 bar @ -20°C with HTC 25 W/m2K</a:t>
            </a:r>
            <a:endParaRPr lang="en-US" sz="1000" dirty="0">
              <a:latin typeface="Arial" charset="0"/>
            </a:endParaRPr>
          </a:p>
        </p:txBody>
      </p:sp>
      <p:sp>
        <p:nvSpPr>
          <p:cNvPr id="26642" name="TextBox 10"/>
          <p:cNvSpPr txBox="1">
            <a:spLocks noChangeArrowheads="1"/>
          </p:cNvSpPr>
          <p:nvPr/>
        </p:nvSpPr>
        <p:spPr bwMode="auto">
          <a:xfrm>
            <a:off x="7553051" y="1431932"/>
            <a:ext cx="1545201" cy="276225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GE Inspira Pitch" pitchFamily="34" charset="0"/>
                <a:cs typeface="Arial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GE Inspira Pitch" pitchFamily="34" charset="0"/>
                <a:cs typeface="Arial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GE Inspira Pitch" pitchFamily="34" charset="0"/>
                <a:cs typeface="Arial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GE Inspira Pitch" pitchFamily="34" charset="0"/>
                <a:cs typeface="Arial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GE Inspira Pitch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GE Inspira Pitch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GE Inspira Pitch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GE Inspira Pitch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GE Inspira Pitch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it-IT" sz="1200" dirty="0">
                <a:latin typeface="Arial" charset="0"/>
              </a:rPr>
              <a:t>Header </a:t>
            </a:r>
            <a:r>
              <a:rPr lang="it-IT" sz="1200" dirty="0" smtClean="0">
                <a:latin typeface="Arial" charset="0"/>
              </a:rPr>
              <a:t>Pressure</a:t>
            </a:r>
            <a:endParaRPr lang="en-US" sz="1000" dirty="0">
              <a:latin typeface="Arial" charset="0"/>
            </a:endParaRPr>
          </a:p>
        </p:txBody>
      </p:sp>
      <p:cxnSp>
        <p:nvCxnSpPr>
          <p:cNvPr id="26643" name="Straight Arrow Connector 13"/>
          <p:cNvCxnSpPr>
            <a:cxnSpLocks noChangeShapeType="1"/>
          </p:cNvCxnSpPr>
          <p:nvPr/>
        </p:nvCxnSpPr>
        <p:spPr bwMode="auto">
          <a:xfrm flipH="1">
            <a:off x="7459663" y="4424363"/>
            <a:ext cx="361950" cy="766762"/>
          </a:xfrm>
          <a:prstGeom prst="straightConnector1">
            <a:avLst/>
          </a:prstGeom>
          <a:noFill/>
          <a:ln w="19050" algn="ctr">
            <a:solidFill>
              <a:srgbClr val="FF0000"/>
            </a:solidFill>
            <a:prstDash val="sysDash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0" name="TextBox 10"/>
          <p:cNvSpPr txBox="1">
            <a:spLocks noChangeArrowheads="1"/>
          </p:cNvSpPr>
          <p:nvPr/>
        </p:nvSpPr>
        <p:spPr bwMode="auto">
          <a:xfrm>
            <a:off x="2116453" y="1448239"/>
            <a:ext cx="1545201" cy="276225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GE Inspira Pitch" pitchFamily="34" charset="0"/>
                <a:cs typeface="Arial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GE Inspira Pitch" pitchFamily="34" charset="0"/>
                <a:cs typeface="Arial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GE Inspira Pitch" pitchFamily="34" charset="0"/>
                <a:cs typeface="Arial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GE Inspira Pitch" pitchFamily="34" charset="0"/>
                <a:cs typeface="Arial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GE Inspira Pitch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GE Inspira Pitch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GE Inspira Pitch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GE Inspira Pitch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GE Inspira Pitch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it-IT" sz="1200" dirty="0">
                <a:latin typeface="Arial" charset="0"/>
              </a:rPr>
              <a:t>Header </a:t>
            </a:r>
            <a:r>
              <a:rPr lang="it-IT" sz="1200" dirty="0" smtClean="0">
                <a:latin typeface="Arial" charset="0"/>
              </a:rPr>
              <a:t>Temp</a:t>
            </a:r>
            <a:endParaRPr lang="en-US" sz="1000" dirty="0">
              <a:latin typeface="Arial" charset="0"/>
            </a:endParaRPr>
          </a:p>
        </p:txBody>
      </p:sp>
      <p:sp>
        <p:nvSpPr>
          <p:cNvPr id="21" name="TextBox 10"/>
          <p:cNvSpPr txBox="1">
            <a:spLocks noChangeArrowheads="1"/>
          </p:cNvSpPr>
          <p:nvPr/>
        </p:nvSpPr>
        <p:spPr bwMode="auto">
          <a:xfrm>
            <a:off x="3922663" y="1586351"/>
            <a:ext cx="1429651" cy="646331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GE Inspira Pitch" pitchFamily="34" charset="0"/>
                <a:cs typeface="Arial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GE Inspira Pitch" pitchFamily="34" charset="0"/>
                <a:cs typeface="Arial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GE Inspira Pitch" pitchFamily="34" charset="0"/>
                <a:cs typeface="Arial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GE Inspira Pitch" pitchFamily="34" charset="0"/>
                <a:cs typeface="Arial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GE Inspira Pitch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GE Inspira Pitch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GE Inspira Pitch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GE Inspira Pitch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GE Inspira Pitch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it-IT" sz="1200" dirty="0" smtClean="0">
                <a:solidFill>
                  <a:schemeClr val="bg2"/>
                </a:solidFill>
              </a:rPr>
              <a:t>Oil pressure below the acceptable limit of 12.5 barg</a:t>
            </a:r>
            <a:endParaRPr lang="en-US" sz="1000" dirty="0">
              <a:solidFill>
                <a:schemeClr val="bg2"/>
              </a:solidFill>
            </a:endParaRPr>
          </a:p>
        </p:txBody>
      </p:sp>
      <p:sp>
        <p:nvSpPr>
          <p:cNvPr id="17" name="Segnaposto data 3"/>
          <p:cNvSpPr>
            <a:spLocks noGrp="1"/>
          </p:cNvSpPr>
          <p:nvPr>
            <p:ph type="dt" sz="half" idx="10"/>
          </p:nvPr>
        </p:nvSpPr>
        <p:spPr>
          <a:xfrm>
            <a:off x="5796136" y="6448251"/>
            <a:ext cx="1512168" cy="365125"/>
          </a:xfrm>
        </p:spPr>
        <p:txBody>
          <a:bodyPr/>
          <a:lstStyle/>
          <a:p>
            <a:r>
              <a:rPr lang="it-IT" smtClean="0"/>
              <a:t>21 - 22 October 2013</a:t>
            </a:r>
            <a:endParaRPr lang="it-IT"/>
          </a:p>
        </p:txBody>
      </p:sp>
      <p:sp>
        <p:nvSpPr>
          <p:cNvPr id="18" name="Segnaposto numero diapositiva 5"/>
          <p:cNvSpPr>
            <a:spLocks noGrp="1"/>
          </p:cNvSpPr>
          <p:nvPr>
            <p:ph type="sldNum" sz="quarter" idx="12"/>
          </p:nvPr>
        </p:nvSpPr>
        <p:spPr>
          <a:xfrm>
            <a:off x="8130480" y="6448251"/>
            <a:ext cx="762000" cy="365125"/>
          </a:xfrm>
        </p:spPr>
        <p:txBody>
          <a:bodyPr/>
          <a:lstStyle/>
          <a:p>
            <a:fld id="{AE68C39A-8303-46D9-B034-A7F441F7F04B}" type="slidenum">
              <a:rPr lang="it-IT" smtClean="0"/>
              <a:t>7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88333309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561534"/>
            <a:ext cx="8666008" cy="779234"/>
          </a:xfr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it-IT" sz="4000" dirty="0" smtClean="0">
                <a:latin typeface="GE Inspira Pitch" panose="020F0603030400020203" pitchFamily="34" charset="0"/>
              </a:rPr>
              <a:t>Pump Startup - Evolution </a:t>
            </a:r>
            <a:r>
              <a:rPr lang="it-IT" sz="4000" dirty="0">
                <a:latin typeface="GE Inspira Pitch" panose="020F0603030400020203" pitchFamily="34" charset="0"/>
              </a:rPr>
              <a:t>through time</a:t>
            </a:r>
          </a:p>
        </p:txBody>
      </p:sp>
      <p:pic>
        <p:nvPicPr>
          <p:cNvPr id="78643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379" y="1412775"/>
            <a:ext cx="4951618" cy="30963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3928" y="3212977"/>
            <a:ext cx="5065608" cy="31676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154464" y="4796788"/>
            <a:ext cx="3625448" cy="1440523"/>
          </a:xfrm>
          <a:prstGeom prst="rect">
            <a:avLst/>
          </a:prstGeom>
          <a:noFill/>
          <a:ln>
            <a:noFill/>
          </a:ln>
          <a:extLst/>
        </p:spPr>
        <p:txBody>
          <a:bodyPr lIns="0" tIns="0" rIns="0" bIns="0"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marL="0" indent="0">
              <a:lnSpc>
                <a:spcPct val="90000"/>
              </a:lnSpc>
              <a:spcBef>
                <a:spcPct val="50000"/>
              </a:spcBef>
              <a:buClr>
                <a:srgbClr val="004880"/>
              </a:buClr>
              <a:defRPr/>
            </a:pPr>
            <a:r>
              <a:rPr lang="it-IT" sz="1600" dirty="0" smtClean="0">
                <a:solidFill>
                  <a:srgbClr val="1E4191"/>
                </a:solidFill>
                <a:latin typeface="GE Inspira" pitchFamily="34" charset="0"/>
                <a:cs typeface="Times New Roman" pitchFamily="18" charset="0"/>
              </a:rPr>
              <a:t>Circuit is assumed full of oil as if no drainage was performed after machine shut down</a:t>
            </a:r>
          </a:p>
          <a:p>
            <a:pPr marL="0" indent="0">
              <a:lnSpc>
                <a:spcPct val="90000"/>
              </a:lnSpc>
              <a:spcBef>
                <a:spcPct val="50000"/>
              </a:spcBef>
              <a:buClr>
                <a:srgbClr val="004880"/>
              </a:buClr>
              <a:defRPr/>
            </a:pPr>
            <a:r>
              <a:rPr lang="it-IT" sz="1600" dirty="0" smtClean="0">
                <a:solidFill>
                  <a:srgbClr val="1E4191"/>
                </a:solidFill>
                <a:latin typeface="GE Inspira" pitchFamily="34" charset="0"/>
                <a:cs typeface="Times New Roman" pitchFamily="18" charset="0"/>
              </a:rPr>
              <a:t>Tank oil temperature assumed to be at nominal value (extremely favorable condition)</a:t>
            </a:r>
          </a:p>
          <a:p>
            <a:pPr marL="0" indent="0">
              <a:lnSpc>
                <a:spcPct val="90000"/>
              </a:lnSpc>
              <a:spcBef>
                <a:spcPct val="50000"/>
              </a:spcBef>
              <a:buClr>
                <a:srgbClr val="004880"/>
              </a:buClr>
              <a:defRPr/>
            </a:pPr>
            <a:endParaRPr lang="it-IT" sz="1600" dirty="0">
              <a:solidFill>
                <a:srgbClr val="1E4191"/>
              </a:solidFill>
              <a:latin typeface="GE Inspira" pitchFamily="34" charset="0"/>
              <a:cs typeface="Times New Roman" pitchFamily="18" charset="0"/>
            </a:endParaRPr>
          </a:p>
        </p:txBody>
      </p:sp>
      <p:cxnSp>
        <p:nvCxnSpPr>
          <p:cNvPr id="6" name="Straight Connector 5"/>
          <p:cNvCxnSpPr/>
          <p:nvPr/>
        </p:nvCxnSpPr>
        <p:spPr>
          <a:xfrm>
            <a:off x="4716016" y="4195330"/>
            <a:ext cx="4057496" cy="0"/>
          </a:xfrm>
          <a:prstGeom prst="line">
            <a:avLst/>
          </a:prstGeom>
          <a:ln w="1905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 flipV="1">
            <a:off x="5940152" y="4254459"/>
            <a:ext cx="0" cy="1774442"/>
          </a:xfrm>
          <a:prstGeom prst="line">
            <a:avLst/>
          </a:prstGeom>
          <a:ln w="1905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/>
        </p:nvSpPr>
        <p:spPr>
          <a:xfrm>
            <a:off x="6300192" y="4966009"/>
            <a:ext cx="2005339" cy="480131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algn="just">
              <a:lnSpc>
                <a:spcPct val="90000"/>
              </a:lnSpc>
              <a:spcBef>
                <a:spcPct val="50000"/>
              </a:spcBef>
              <a:buClr>
                <a:srgbClr val="004880"/>
              </a:buClr>
              <a:defRPr/>
            </a:pPr>
            <a:r>
              <a:rPr lang="it-IT" sz="1400" dirty="0">
                <a:solidFill>
                  <a:srgbClr val="1E4191"/>
                </a:solidFill>
                <a:latin typeface="GE Inspira" pitchFamily="34" charset="0"/>
                <a:cs typeface="Times New Roman" pitchFamily="18" charset="0"/>
              </a:rPr>
              <a:t>PSV switches open for the first 30 seconds </a:t>
            </a:r>
          </a:p>
        </p:txBody>
      </p:sp>
      <p:sp>
        <p:nvSpPr>
          <p:cNvPr id="13" name="Rectangle 12"/>
          <p:cNvSpPr/>
          <p:nvPr/>
        </p:nvSpPr>
        <p:spPr>
          <a:xfrm>
            <a:off x="5435606" y="1434064"/>
            <a:ext cx="3096344" cy="1323439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Bef>
                <a:spcPct val="50000"/>
              </a:spcBef>
              <a:buClr>
                <a:srgbClr val="004880"/>
              </a:buClr>
              <a:defRPr/>
            </a:pPr>
            <a:r>
              <a:rPr lang="it-IT" sz="1600" dirty="0" smtClean="0">
                <a:solidFill>
                  <a:srgbClr val="1E4191"/>
                </a:solidFill>
                <a:latin typeface="GE Inspira" pitchFamily="34" charset="0"/>
                <a:cs typeface="Times New Roman" pitchFamily="18" charset="0"/>
              </a:rPr>
              <a:t>Tank temperature reducing due to cold oil entering the tank</a:t>
            </a:r>
          </a:p>
          <a:p>
            <a:pPr>
              <a:lnSpc>
                <a:spcPct val="90000"/>
              </a:lnSpc>
              <a:spcBef>
                <a:spcPct val="50000"/>
              </a:spcBef>
              <a:buClr>
                <a:srgbClr val="004880"/>
              </a:buClr>
              <a:defRPr/>
            </a:pPr>
            <a:r>
              <a:rPr lang="it-IT" sz="1600" dirty="0" smtClean="0">
                <a:solidFill>
                  <a:srgbClr val="1E4191"/>
                </a:solidFill>
                <a:latin typeface="GE Inspira" pitchFamily="34" charset="0"/>
                <a:cs typeface="Times New Roman" pitchFamily="18" charset="0"/>
              </a:rPr>
              <a:t>Pipe wall temperature slowly increasing due to heat capacity of steel pipes</a:t>
            </a:r>
            <a:endParaRPr lang="it-IT" sz="1600" dirty="0">
              <a:solidFill>
                <a:srgbClr val="1E4191"/>
              </a:solidFill>
              <a:latin typeface="GE Inspira" pitchFamily="34" charset="0"/>
              <a:cs typeface="Times New Roman" pitchFamily="18" charset="0"/>
            </a:endParaRPr>
          </a:p>
        </p:txBody>
      </p:sp>
      <p:sp>
        <p:nvSpPr>
          <p:cNvPr id="10" name="Segnaposto data 3"/>
          <p:cNvSpPr>
            <a:spLocks noGrp="1"/>
          </p:cNvSpPr>
          <p:nvPr>
            <p:ph type="dt" sz="half" idx="10"/>
          </p:nvPr>
        </p:nvSpPr>
        <p:spPr>
          <a:xfrm>
            <a:off x="5796136" y="6448251"/>
            <a:ext cx="1512168" cy="365125"/>
          </a:xfrm>
        </p:spPr>
        <p:txBody>
          <a:bodyPr/>
          <a:lstStyle/>
          <a:p>
            <a:r>
              <a:rPr lang="it-IT" smtClean="0"/>
              <a:t>21 - 22 October 2013</a:t>
            </a:r>
            <a:endParaRPr lang="it-IT"/>
          </a:p>
        </p:txBody>
      </p:sp>
      <p:sp>
        <p:nvSpPr>
          <p:cNvPr id="12" name="Segnaposto numero diapositiva 5"/>
          <p:cNvSpPr>
            <a:spLocks noGrp="1"/>
          </p:cNvSpPr>
          <p:nvPr>
            <p:ph type="sldNum" sz="quarter" idx="12"/>
          </p:nvPr>
        </p:nvSpPr>
        <p:spPr>
          <a:xfrm>
            <a:off x="8130480" y="6448251"/>
            <a:ext cx="762000" cy="365125"/>
          </a:xfrm>
        </p:spPr>
        <p:txBody>
          <a:bodyPr/>
          <a:lstStyle/>
          <a:p>
            <a:fld id="{AE68C39A-8303-46D9-B034-A7F441F7F04B}" type="slidenum">
              <a:rPr lang="it-IT" smtClean="0"/>
              <a:t>8</a:t>
            </a:fld>
            <a:endParaRPr lang="it-IT" dirty="0"/>
          </a:p>
        </p:txBody>
      </p:sp>
      <p:cxnSp>
        <p:nvCxnSpPr>
          <p:cNvPr id="7" name="Straight Arrow Connector 6"/>
          <p:cNvCxnSpPr/>
          <p:nvPr/>
        </p:nvCxnSpPr>
        <p:spPr>
          <a:xfrm flipH="1">
            <a:off x="4283968" y="2348880"/>
            <a:ext cx="1151638" cy="40862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H="1">
            <a:off x="3491880" y="1751555"/>
            <a:ext cx="1943726" cy="30168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04347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5734" name="Rectangle 6"/>
          <p:cNvSpPr>
            <a:spLocks noGrp="1" noChangeArrowheads="1"/>
          </p:cNvSpPr>
          <p:nvPr>
            <p:ph type="title"/>
          </p:nvPr>
        </p:nvSpPr>
        <p:spPr>
          <a:xfrm>
            <a:off x="323528" y="561534"/>
            <a:ext cx="8640960" cy="851242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sz="4000" dirty="0">
                <a:latin typeface="GE Inspira Pitch" panose="020F0603030400020203" pitchFamily="34" charset="0"/>
              </a:rPr>
              <a:t>Extended operation for Gas Turbines</a:t>
            </a:r>
          </a:p>
        </p:txBody>
      </p:sp>
      <p:pic>
        <p:nvPicPr>
          <p:cNvPr id="8" name="Picture 1029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945" r="12276" b="5804"/>
          <a:stretch/>
        </p:blipFill>
        <p:spPr bwMode="auto">
          <a:xfrm>
            <a:off x="467543" y="1556792"/>
            <a:ext cx="5795077" cy="45365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Rectangle 1045"/>
          <p:cNvSpPr>
            <a:spLocks noChangeArrowheads="1"/>
          </p:cNvSpPr>
          <p:nvPr/>
        </p:nvSpPr>
        <p:spPr bwMode="auto">
          <a:xfrm>
            <a:off x="5868144" y="1628800"/>
            <a:ext cx="3024336" cy="181588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US" sz="1600" dirty="0" smtClean="0">
                <a:solidFill>
                  <a:srgbClr val="3A607A"/>
                </a:solidFill>
                <a:latin typeface="GE Inspira Pitch" pitchFamily="34" charset="0"/>
              </a:rPr>
              <a:t>Extending the operating condition of a Gas turbine (i.e. reducing or increasing the power at a fixed rotational speed) under specified ambient temperatures my lead to unwanted situations</a:t>
            </a:r>
            <a:endParaRPr lang="en-US" sz="1600" dirty="0">
              <a:solidFill>
                <a:srgbClr val="3A607A"/>
              </a:solidFill>
              <a:latin typeface="GE Inspira Pitch" pitchFamily="34" charset="0"/>
            </a:endParaRPr>
          </a:p>
        </p:txBody>
      </p:sp>
      <p:sp>
        <p:nvSpPr>
          <p:cNvPr id="5" name="Segnaposto data 3"/>
          <p:cNvSpPr>
            <a:spLocks noGrp="1"/>
          </p:cNvSpPr>
          <p:nvPr>
            <p:ph type="dt" sz="half" idx="10"/>
          </p:nvPr>
        </p:nvSpPr>
        <p:spPr>
          <a:xfrm>
            <a:off x="5796136" y="6448251"/>
            <a:ext cx="1512168" cy="365125"/>
          </a:xfrm>
        </p:spPr>
        <p:txBody>
          <a:bodyPr/>
          <a:lstStyle/>
          <a:p>
            <a:r>
              <a:rPr lang="it-IT" smtClean="0"/>
              <a:t>21 - 22 October 2013</a:t>
            </a: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>
          <a:xfrm>
            <a:off x="8130480" y="6448251"/>
            <a:ext cx="762000" cy="365125"/>
          </a:xfrm>
        </p:spPr>
        <p:txBody>
          <a:bodyPr/>
          <a:lstStyle/>
          <a:p>
            <a:fld id="{AE68C39A-8303-46D9-B034-A7F441F7F04B}" type="slidenum">
              <a:rPr lang="it-IT" smtClean="0"/>
              <a:t>9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655313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Kysse_slidetemplate">
  <a:themeElements>
    <a:clrScheme name="CAE_Conference2013">
      <a:dk1>
        <a:sysClr val="windowText" lastClr="000000"/>
      </a:dk1>
      <a:lt1>
        <a:sysClr val="window" lastClr="FFFFFF"/>
      </a:lt1>
      <a:dk2>
        <a:srgbClr val="0F6D8A"/>
      </a:dk2>
      <a:lt2>
        <a:srgbClr val="0F6D8A"/>
      </a:lt2>
      <a:accent1>
        <a:srgbClr val="0F6D8A"/>
      </a:accent1>
      <a:accent2>
        <a:srgbClr val="B7D38C"/>
      </a:accent2>
      <a:accent3>
        <a:srgbClr val="D6945C"/>
      </a:accent3>
      <a:accent4>
        <a:srgbClr val="0F6D8A"/>
      </a:accent4>
      <a:accent5>
        <a:srgbClr val="B7D38C"/>
      </a:accent5>
      <a:accent6>
        <a:srgbClr val="D6945C"/>
      </a:accent6>
      <a:hlink>
        <a:srgbClr val="D6945C"/>
      </a:hlink>
      <a:folHlink>
        <a:srgbClr val="B7D38C"/>
      </a:folHlink>
    </a:clrScheme>
    <a:fontScheme name="Office classico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NewsPrint">
      <a:fillStyleLst>
        <a:solidFill>
          <a:schemeClr val="phClr"/>
        </a:solidFill>
        <a:gradFill rotWithShape="1">
          <a:gsLst>
            <a:gs pos="0">
              <a:schemeClr val="phClr">
                <a:tint val="37000"/>
                <a:hueMod val="100000"/>
                <a:satMod val="200000"/>
                <a:lumMod val="88000"/>
              </a:schemeClr>
            </a:gs>
            <a:gs pos="100000">
              <a:schemeClr val="phClr">
                <a:tint val="53000"/>
                <a:shade val="100000"/>
                <a:hueMod val="100000"/>
                <a:satMod val="350000"/>
                <a:lumMod val="79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phClr">
                <a:shade val="100000"/>
              </a:schemeClr>
            </a:gs>
            <a:gs pos="100000">
              <a:schemeClr val="phClr"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</a:fillStyleLst>
      <a:lnStyleLst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12700" dir="528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2700">
            <a:bevelT w="31750" h="127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3000"/>
              </a:schemeClr>
            </a:gs>
            <a:gs pos="100000">
              <a:schemeClr val="phClr">
                <a:shade val="55000"/>
              </a:schemeClr>
            </a:gs>
          </a:gsLst>
          <a:lin ang="5400000" scaled="1"/>
        </a:gradFill>
        <a:blipFill rotWithShape="1">
          <a:blip xmlns:r="http://schemas.openxmlformats.org/officeDocument/2006/relationships" r:embed="rId1">
            <a:duotone>
              <a:schemeClr val="phClr">
                <a:shade val="20000"/>
                <a:satMod val="350000"/>
                <a:lumMod val="125000"/>
              </a:schemeClr>
              <a:schemeClr val="phClr">
                <a:tint val="90000"/>
                <a:satMod val="25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Kysse_slidetemplate</Template>
  <TotalTime>2586</TotalTime>
  <Words>1065</Words>
  <Application>Microsoft Office PowerPoint</Application>
  <PresentationFormat>On-screen Show (4:3)</PresentationFormat>
  <Paragraphs>168</Paragraphs>
  <Slides>17</Slides>
  <Notes>7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9" baseType="lpstr">
      <vt:lpstr>Kysse_slidetemplate</vt:lpstr>
      <vt:lpstr>Bitmap Image</vt:lpstr>
      <vt:lpstr>Enhancing design through system level simulations at GE Oil&amp;Gas</vt:lpstr>
      <vt:lpstr>What business are we referring to?</vt:lpstr>
      <vt:lpstr>Auxiliary systems</vt:lpstr>
      <vt:lpstr>Lube Oil Consoles for extreme environments</vt:lpstr>
      <vt:lpstr>PowerPoint Presentation</vt:lpstr>
      <vt:lpstr>PowerPoint Presentation</vt:lpstr>
      <vt:lpstr>PowerPoint Presentation</vt:lpstr>
      <vt:lpstr>Pump Startup - Evolution through time</vt:lpstr>
      <vt:lpstr>Extended operation for Gas Turbines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EnginSoft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Kick-off Meeting</dc:title>
  <dc:creator>Susanna Galletto</dc:creator>
  <cp:lastModifiedBy>Stefano Rossin</cp:lastModifiedBy>
  <cp:revision>97</cp:revision>
  <dcterms:created xsi:type="dcterms:W3CDTF">2013-03-27T11:12:56Z</dcterms:created>
  <dcterms:modified xsi:type="dcterms:W3CDTF">2013-11-26T15:29:19Z</dcterms:modified>
</cp:coreProperties>
</file>